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56566"/>
  </p:normalViewPr>
  <p:slideViewPr>
    <p:cSldViewPr snapToGrid="0">
      <p:cViewPr varScale="1">
        <p:scale>
          <a:sx n="133" d="100"/>
          <a:sy n="133" d="100"/>
        </p:scale>
        <p:origin x="1584" y="184"/>
      </p:cViewPr>
      <p:guideLst>
        <p:guide orient="horz" pos="1620"/>
        <p:guide pos="2880"/>
      </p:guideLst>
    </p:cSldViewPr>
  </p:slideViewPr>
  <p:notesTextViewPr>
    <p:cViewPr>
      <p:scale>
        <a:sx n="1" d="1"/>
        <a:sy n="1" d="1"/>
      </p:scale>
      <p:origin x="0" y="-195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tUjWL0Vl9V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c841c56c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c841c56c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Y</a:t>
            </a:r>
            <a:r>
              <a:rPr lang="en-US" sz="1200" dirty="0" err="1">
                <a:solidFill>
                  <a:srgbClr val="222222"/>
                </a:solidFill>
                <a:highlight>
                  <a:srgbClr val="FFFFFF"/>
                </a:highlight>
                <a:latin typeface="Calibri"/>
                <a:ea typeface="Calibri"/>
                <a:cs typeface="Calibri"/>
                <a:sym typeface="Calibri"/>
              </a:rPr>
              <a:t>ou</a:t>
            </a:r>
            <a:r>
              <a:rPr lang="en-US" sz="1200" dirty="0">
                <a:solidFill>
                  <a:srgbClr val="222222"/>
                </a:solidFill>
                <a:highlight>
                  <a:srgbClr val="FFFFFF"/>
                </a:highlight>
                <a:latin typeface="Calibri"/>
                <a:ea typeface="Calibri"/>
                <a:cs typeface="Calibri"/>
                <a:sym typeface="Calibri"/>
              </a:rPr>
              <a:t> may already have the tools needed to take fantastic photos</a:t>
            </a:r>
          </a:p>
          <a:p>
            <a:pPr marL="0" lvl="0" indent="0" algn="l" rtl="0">
              <a:lnSpc>
                <a:spcPct val="115000"/>
              </a:lnSpc>
              <a:spcBef>
                <a:spcPts val="0"/>
              </a:spcBef>
              <a:spcAft>
                <a:spcPts val="0"/>
              </a:spcAft>
              <a:buClr>
                <a:schemeClr val="dk1"/>
              </a:buClr>
              <a:buSzPts val="1100"/>
              <a:buFont typeface="Arial"/>
              <a:buNone/>
            </a:pPr>
            <a:endParaRPr lang="en-US"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sz="1200" dirty="0">
                <a:solidFill>
                  <a:srgbClr val="222222"/>
                </a:solidFill>
                <a:highlight>
                  <a:srgbClr val="FFFFFF"/>
                </a:highlight>
                <a:latin typeface="Calibri"/>
                <a:ea typeface="Calibri"/>
                <a:cs typeface="Calibri"/>
                <a:sym typeface="Calibri"/>
              </a:rPr>
              <a:t>low budget with great results</a:t>
            </a:r>
          </a:p>
          <a:p>
            <a:pPr marL="0" lvl="0" indent="0" algn="l" rtl="0">
              <a:lnSpc>
                <a:spcPct val="115000"/>
              </a:lnSpc>
              <a:spcBef>
                <a:spcPts val="0"/>
              </a:spcBef>
              <a:spcAft>
                <a:spcPts val="0"/>
              </a:spcAft>
              <a:buClr>
                <a:schemeClr val="dk1"/>
              </a:buClr>
              <a:buSzPts val="1100"/>
              <a:buFont typeface="Arial"/>
              <a:buNone/>
            </a:pPr>
            <a:endParaRPr lang="en"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t</a:t>
            </a:r>
            <a:r>
              <a:rPr lang="en-US" sz="1200" dirty="0">
                <a:solidFill>
                  <a:srgbClr val="222222"/>
                </a:solidFill>
                <a:highlight>
                  <a:srgbClr val="FFFFFF"/>
                </a:highlight>
                <a:latin typeface="Calibri"/>
                <a:ea typeface="Calibri"/>
                <a:cs typeface="Calibri"/>
                <a:sym typeface="Calibri"/>
              </a:rPr>
              <a:t>his seminar will focus on digital photography</a:t>
            </a:r>
          </a:p>
          <a:p>
            <a:pPr marL="0" lvl="0" indent="0" algn="l" rtl="0">
              <a:lnSpc>
                <a:spcPct val="115000"/>
              </a:lnSpc>
              <a:spcBef>
                <a:spcPts val="0"/>
              </a:spcBef>
              <a:spcAft>
                <a:spcPts val="0"/>
              </a:spcAft>
              <a:buClr>
                <a:schemeClr val="dk1"/>
              </a:buClr>
              <a:buSzPts val="1100"/>
              <a:buFont typeface="Arial"/>
              <a:buNone/>
            </a:pP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Importance of Documenting your Work</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Archival Purposes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Marketing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Sales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Shows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Grants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Equipment</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Camera vs Phone</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Lights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Stage</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Pre Production         </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Artificial vs Natural Light</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Modeled vs Object</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Piece Prep</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Cleaning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Propping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Roll Call</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Production</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Before Pressing the button</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Camera Settings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Raw vs JPEG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Click Away</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Post Production</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File management</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Program</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Photoshop vs Photos vs Mobile</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Retouching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Camera Raw</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Imperfections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Background fixes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Adjustment Layers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Brightness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Curves</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Saturation/Hue</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        	- Exporting</a:t>
            </a:r>
            <a:endParaRPr sz="1200" dirty="0">
              <a:solidFill>
                <a:srgbClr val="222222"/>
              </a:solidFill>
              <a:highlight>
                <a:srgbClr val="FFFFFF"/>
              </a:highlight>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rgbClr val="222222"/>
                </a:solidFill>
                <a:highlight>
                  <a:srgbClr val="FFFFFF"/>
                </a:highlight>
                <a:latin typeface="Calibri"/>
                <a:ea typeface="Calibri"/>
                <a:cs typeface="Calibri"/>
                <a:sym typeface="Calibri"/>
              </a:rPr>
              <a:t>-Questions</a:t>
            </a:r>
            <a:endParaRPr sz="1200" dirty="0">
              <a:solidFill>
                <a:srgbClr val="222222"/>
              </a:solidFill>
              <a:highlight>
                <a:srgbClr val="FFFFFF"/>
              </a:highlight>
              <a:latin typeface="Calibri"/>
              <a:ea typeface="Calibri"/>
              <a:cs typeface="Calibri"/>
              <a:sym typeface="Calibri"/>
            </a:endParaRPr>
          </a:p>
          <a:p>
            <a:pPr marL="0" lvl="0" indent="0" algn="l" rtl="0">
              <a:spcBef>
                <a:spcPts val="0"/>
              </a:spcBef>
              <a:spcAft>
                <a:spcPts val="0"/>
              </a:spcAft>
              <a:buNone/>
            </a:pPr>
            <a:endParaRPr lang="en-US"/>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9c841c56c5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9c841c56c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For smaller pieces you might want to consider a lightbox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helps control the light, not only by illuminating appropriately it also helps to keep light out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I mean is always use the same kind of light, if you mix bulbs, temperature, wattage, it will show in your image and that’s really hard to edit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Keep it to 1 kind of lighting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 can make yourself a lightbox out of a cardboard box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is a nice video showing you how, basically you get a box, cut three squares, put tissue paper on said wholes and you have yourself a lightbox</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https://www.youtube.com/watch?v=tUjWL0Vl9VY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need more of a studio setting for life size models you can get a roll of paper for 15 bucks, either black/white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whichever suits your piece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tape it to the wall let it drape on the floor have the model is standing on the paper and you are in business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995135c13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995135c13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Accessories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Tripod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a:t>
            </a:r>
            <a:r>
              <a:rPr lang="en" dirty="0"/>
              <a:t>f you don’t want to buy one these borrow one</a:t>
            </a:r>
          </a:p>
          <a:p>
            <a:pPr marL="0" lvl="0" indent="0" algn="l" rtl="0">
              <a:spcBef>
                <a:spcPts val="0"/>
              </a:spcBef>
              <a:spcAft>
                <a:spcPts val="0"/>
              </a:spcAft>
              <a:buNone/>
            </a:pPr>
            <a:endParaRPr dirty="0"/>
          </a:p>
          <a:p>
            <a:pPr marL="0" lvl="0" indent="0" algn="l" rtl="0">
              <a:spcBef>
                <a:spcPts val="0"/>
              </a:spcBef>
              <a:spcAft>
                <a:spcPts val="0"/>
              </a:spcAft>
              <a:buNone/>
            </a:pPr>
            <a:r>
              <a:rPr lang="en" dirty="0"/>
              <a:t>If you are a student chances are technology labs and libraries let you check out one for a couple of days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remote control to take pictures without having to worry about shaking the camera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otherwise using a 2 second timer should do the trick.</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err="1"/>
              <a:t>Misc</a:t>
            </a:r>
            <a:r>
              <a:rPr lang="en" dirty="0"/>
              <a:t>: tape, thumbtacks, pieces of cardboard, paper, fishing line, towels, scissors, safety pins, all these things come in handy for propping and staging your piece not to mention wardrobe malfunctions</a:t>
            </a:r>
            <a:endParaRPr dirty="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c841c56c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c841c56c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 how the shot is going to look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go back to the purpose of the photograph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What’s your vision, how does the final image looks in your mind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Then ask yourself these questions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Do I need a model or just lay down the piece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Does a lightbox work or do I want this to be outside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What other special considerations does my piece needs</a:t>
            </a: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9c841c56c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9c841c56c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how intricate your piece? does a simple shot work? do you need detail shots?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model may helps people give a sense of size look and feel.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Giving your piece context is important for you audience to understand your piece, </a:t>
            </a:r>
            <a:r>
              <a:rPr lang="en" dirty="0">
                <a:solidFill>
                  <a:schemeClr val="dk1"/>
                </a:solidFill>
              </a:rPr>
              <a:t>specially for non-wearable 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model can also help people relate and connect to your piece, increasing the chances of making a sale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9c841c56c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9c841c56c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There are some advantages of using the sun as a tool, but not without some cons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Most notably white balance and shot temperature, depending on your piece it can be best to go for warmer tones, more easily achieved with natural light, or cold temperatures, with artificial light.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don’t have access to lighting equipment, you can set up outside, just be aware of how much time you have.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Depending of where you live between 11 and 1 are the best times for shooting outdoors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shooting several pieces at a time be aware that light will change pretty quickly, a little cloud is all it takes, so for consistency try to keep your shoot short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Just check the weather and prepare yourself with the appropriate materials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taking pictures of small pieces or jewelry, a simple background works best, just position it so the main light source is directly above or front of them depends on your piece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 aware that taking pictures outside will produce harsh shadows since the only light source is the sun, but you can mitigate this by reflecting light with a screen or a piece of white </a:t>
            </a:r>
            <a:r>
              <a:rPr lang="en-US" dirty="0"/>
              <a:t>paper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photographed with a mirrorless, camera, outside at 11am with a piece of paper background. Camera settings  1/400 shutter speed ISO 200 and f/16</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Above image you can see the entire setup, just a piece of paper as a background,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notice the harsh shadow on the tail and how dark the back is.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below is the same setup taken immediately after, I simply lifted the piece of paper to curl around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notice the improvement on the back and the shadow is softer.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Compared to the phone picture from before, auto settings, piece of paper background, taken inside by a window.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None of these have been edited, simply cropped.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Again, it’s not the equipment, it’s how you use it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995135c136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995135c136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Boring stuff alert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have a DSLR or a mirrorless camera this is where having access to the settings starts paying off since you will be able to mess with them on manual mode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Depending on how bright the scene is you can control how much light the camera captures with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ISO,</a:t>
            </a:r>
            <a:endParaRPr dirty="0"/>
          </a:p>
          <a:p>
            <a:pPr marL="0" lvl="0" indent="0" algn="l" rtl="0">
              <a:spcBef>
                <a:spcPts val="0"/>
              </a:spcBef>
              <a:spcAft>
                <a:spcPts val="0"/>
              </a:spcAft>
              <a:buNone/>
            </a:pPr>
            <a:r>
              <a:rPr lang="en" dirty="0"/>
              <a:t>shutter speed </a:t>
            </a:r>
            <a:endParaRPr dirty="0"/>
          </a:p>
          <a:p>
            <a:pPr marL="0" lvl="0" indent="0" algn="l" rtl="0">
              <a:spcBef>
                <a:spcPts val="0"/>
              </a:spcBef>
              <a:spcAft>
                <a:spcPts val="0"/>
              </a:spcAft>
              <a:buNone/>
            </a:pPr>
            <a:r>
              <a:rPr lang="en" dirty="0"/>
              <a:t>and f/stop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ISO refers to the brightness sensitivity of your camera sensor, lower to mid ISO is best for sunlight, otherwise you will overexpose the image.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Higher ISO is useful for when the sources of light are very dim, however higher ISO is prone to </a:t>
            </a:r>
            <a:r>
              <a:rPr lang="en" dirty="0" err="1"/>
              <a:t>grainess</a:t>
            </a:r>
            <a:r>
              <a:rPr lang="en" dirty="0"/>
              <a:t> and noise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ISO ranges from 100 to 6400 usually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Shutter speed, refers to how fast the shutter opens and closes, kind of like opening and closing your eyes, for sunlight faster speeds are best to avoid overexposure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Similar to ISO longer exposures are better for dim environments, since it lets more light come in</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 dirty="0"/>
              <a:t>Shutter speed is presented in seconds with faster speed presented as a fraction of a second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f/stop, refers to the size of the lens aperture, the aperture blades control how much light the lens makes available to the sensor.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 stop is presented as a fraction so f/8 means ⅛  and f/22 is 1/22, which means f/8 is a larger aperture than f/22</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does all of this means?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Light control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better you can control how much light is available to the sensor the better your shot will come out.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My recommendation, play with these settings, but I recommend you play not with manual mode but start with other modes, depending on your camera model some shooting modes will automate the shot while still letting you you play with the aperture, shutter speed and f-stop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Sometimes they are called S, P or A modes, once you understand what these three things do, you can venture into manual mode</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9c841c56c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9c841c56c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a:t>
            </a:r>
            <a:r>
              <a:rPr lang="en" dirty="0"/>
              <a:t>the shot, both cameras and phones are smart enough to pick the best settings</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so your job really is to make it easy for them to shoot a great image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That’s why we are taking the time to prepare everything in advance so all we have to do is press the shutter button once or twice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Part of the prep is taking care of your pieces, if your piece is dirty, has dust, visible fingerprints, all is going to show up once you get close  on the photoshoot.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inspect the pieces beforehand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Propping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how are the pieces going to be displayed? If it’s a ring is it going to stand up, laid out, on a hand?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Dangling earrings look the best when they are suspended, some necklaces look great laid out, some other you might need a bust, figure this out in advance.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Remember the tape, thumbtacks and fishing line on the accessories list? This is where you get to use all of that.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taking pictures of several pieces, have a roll call, make a list of your pieces and the images you need from them, make sure to note how you will be propping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During production is a lot easier to keep track of a list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 shooting with a model, you have to be aware of the time available, you have to be ready when the model 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shooting at a specific location or several locations, best to make a plan and schedule time spent on each location</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 your homework, the more you prepare in advance the less you have to worry during the photoshoot and subsequently during editing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9c841c56c5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9c841c56c5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9c841c56c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9c841c56c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Remember to charge your batteries and devices, all the work will be for naught if your battery dies mid photoshoot.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 using a phone DO NOT charge and take pictures, specially outdoors.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Having the display on, image processing, you holding the phone, direct sunlight, these actions heat up your phone independently, charging accelerates heating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Doing it all at once will only cause your phone to shut down</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possible to get an extra battery for your DSLR or a wall adapter those can help if you are in a studio setting, otherwise, keep your shooting time short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Camera settings, if you did your job and played around with the settings in advance great, if not, stick with what you know</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Memory card, same with the battery triple check, is it in the camera? has it been formatted? does the camera recognize it? A spare always helps </a:t>
            </a:r>
            <a:r>
              <a:rPr lang="en" dirty="0" err="1"/>
              <a:t>sd</a:t>
            </a:r>
            <a:r>
              <a:rPr lang="en" dirty="0"/>
              <a:t> cards are super cheap now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 the case of your phone, specially </a:t>
            </a:r>
            <a:r>
              <a:rPr lang="en" dirty="0" err="1"/>
              <a:t>iphones</a:t>
            </a:r>
            <a:r>
              <a:rPr lang="en" dirty="0"/>
              <a:t>, do you have enough storage? If not backup your family photos on the cloud and clear space do so BEFORE the photoshoot </a:t>
            </a:r>
            <a:endParaRPr lang="en-US"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Raw vs JPEG?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Raw format is an image that has not been processed by the camera.</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Raw is useful if you plan on spending a good deal of time with color, white balance, and the whole deal of settings in post-production, since it offers more flexibility for editing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Double edge sword since it’s unprocessed, it will take a long time to edit the shot, good to practice on one or two, a pain if doing a series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JPEG is compressed processed and packaged format. In a camera that means that the engineers have tuned the camera to process photos and color in a certain way.</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When you take a picture and the camera says processing, this it’s what it’s doing, tuning the shot and saving it as a jpeg.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JPEG is useful if you just plan on making small changes on post maybe some color correction</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dirty="0"/>
              <a:t>Most cameras offer Raw + JPEG modes, do not choose that, it literally saves the image twice so it fills up your memory in half the time, choose raw or jpeg ahead of time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Some newer phones and </a:t>
            </a:r>
            <a:r>
              <a:rPr lang="en" dirty="0" err="1"/>
              <a:t>iphones</a:t>
            </a:r>
            <a:r>
              <a:rPr lang="en" dirty="0"/>
              <a:t> have raw image settings, that let you fine tune the image to your liking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iPhone, Raw images on </a:t>
            </a:r>
            <a:r>
              <a:rPr lang="en" dirty="0" err="1"/>
              <a:t>iphone</a:t>
            </a:r>
            <a:r>
              <a:rPr lang="en" dirty="0"/>
              <a:t> are called DNG, and are often saved as a HEIC</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HEIC is not a raw format, it’s their own JPEG codec, half the file size, same quality, double the pain, macs open it no problem, but you might encounter problems opening them anywhere else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c841c56c5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c841c56c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Click away, just don’t go crazy, the more images you take, the harder will it be to find the right shot on post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Make sure the subject is in focus, that the image is not over exposed, but well lit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Check for for white balance, camera settings for sunlight or fluorescent light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Forget the idea of the perfect shot, you are looking for a great image to work with</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 using a camera, don’t rely on the quick preview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the little screen is not tuned for color nor has enough resolution, phones are better for this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recommend checking on your computer, if possible, once you understand your equipment it will be easier for you to INTERPRET the quick preview</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c841c56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c841c56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Currently a Graphic designer at The University of Texas at El Paso, advancing the university brand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Creative director </a:t>
            </a:r>
            <a:r>
              <a:rPr lang="en" dirty="0">
                <a:solidFill>
                  <a:schemeClr val="dk1"/>
                </a:solidFill>
              </a:rPr>
              <a:t>at The Art Avenue, a local art and culture magazine and </a:t>
            </a:r>
            <a:r>
              <a:rPr lang="en" dirty="0"/>
              <a:t>worked closely with artists from a wide variety of mediums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995135c13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995135c13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There’s really not much you can do, so just give yourself time if you have a deadline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Prepare to minimize a catastrophe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 flexible be creative, find a solution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Don’t forget to breathe</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9c841c56c5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9c841c56c5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995135c13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995135c13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should figure this out as soon as possible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Images start piling up if you are not careful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Where are these images stored?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Your computer, the cloud, an external drive?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Or are they going to live on your camera roll with your family and pet pictures?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Best to keep them separate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 just using a files and folders that’s fine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 don’t need to name absolutely every shot, but at least name the folder, makes it easier to find your shots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use Photos app on your apple computer you can always create a separate library by holding option key before opening the program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 or you can use a photo management program</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95135c13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95135c13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Lightroom vs Photoshop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Lightroom is a specialized tool for photo adjustments and library management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developing raw images and keeping your files organized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Lightroom classic which is best if you already know how to use it with a big focus on computer based editing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Lightroom CC is geared towards an online library with controls more reminiscent to those on mobile, so it seems more intuitive in phones and tablets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t>Photoshop is a image editor with a robust set of tools to edit every last detail of your image,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includes camera raw which lets you open and tune the images before importing them to photoshop</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Photos app on the mac is similar to Lightroom, it incorporates tools to adjust your photos and also provides library management tools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Again I recommend creating a separate library  to avoid mixing with your personal photo library</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plenty of free and web based alternatives, specially now that they are subscription based, they can get pretty expensive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your phone you can use </a:t>
            </a:r>
            <a:r>
              <a:rPr lang="en" dirty="0" err="1"/>
              <a:t>icloud</a:t>
            </a:r>
            <a:r>
              <a:rPr lang="en" dirty="0"/>
              <a:t> or google photos to keep a clean library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would recommend using a separate email account again, to avoid mixing work photos with personal photos</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95135c13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95135c13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When shooting with camera, I tend to import to photos, choose the images I want to retouch and edit on photoshop</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Photoshop, regardless if I am working with Raw files or jpegs I retouch with Camera Raw for color and exposure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Once that has been done I move into fixing imperfections and background issues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Then start working with adjustment layers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9c841c56c5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9c841c56c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9c841c56c5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9c841c56c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9c841c56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9c841c56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do you need to take a great photo?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Time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Time to prepare yourself</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Time to prepare your equipment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Time to prepare your image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Because the real work really is just preparing for the shot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 prepare, that way editing your image won’t take more than 5 mins</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95135c13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95135c13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r>
              <a:rPr lang="en" dirty="0"/>
              <a:t>Why are you taking photos?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kind of equipment do you have and what you may need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to do before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during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and after a photoshoot</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9c841c56c5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9c841c56c5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do you need to photograph your work?</a:t>
            </a:r>
            <a:endParaRPr/>
          </a:p>
          <a:p>
            <a:pPr marL="0" lvl="0" indent="0" algn="l" rtl="0">
              <a:spcBef>
                <a:spcPts val="0"/>
              </a:spcBef>
              <a:spcAft>
                <a:spcPts val="0"/>
              </a:spcAft>
              <a:buNone/>
            </a:pPr>
            <a:endParaRPr/>
          </a:p>
          <a:p>
            <a:pPr marL="0" lvl="0" indent="0" algn="l" rtl="0">
              <a:spcBef>
                <a:spcPts val="0"/>
              </a:spcBef>
              <a:spcAft>
                <a:spcPts val="0"/>
              </a:spcAft>
              <a:buNone/>
            </a:pPr>
            <a:r>
              <a:rPr lang="en"/>
              <a:t>Depending on the answer you may have to adjust your mentality about how to approach the shot</a:t>
            </a:r>
            <a:endParaRPr/>
          </a:p>
          <a:p>
            <a:pPr marL="0" lvl="0" indent="0" algn="l" rtl="0">
              <a:spcBef>
                <a:spcPts val="0"/>
              </a:spcBef>
              <a:spcAft>
                <a:spcPts val="0"/>
              </a:spcAft>
              <a:buNone/>
            </a:pPr>
            <a:endParaRPr/>
          </a:p>
          <a:p>
            <a:pPr marL="0" lvl="0" indent="0" algn="l" rtl="0">
              <a:spcBef>
                <a:spcPts val="0"/>
              </a:spcBef>
              <a:spcAft>
                <a:spcPts val="0"/>
              </a:spcAft>
              <a:buNone/>
            </a:pPr>
            <a:r>
              <a:rPr lang="en"/>
              <a:t>Online sales - Showcase details</a:t>
            </a:r>
            <a:endParaRPr/>
          </a:p>
          <a:p>
            <a:pPr marL="0" lvl="0" indent="0" algn="l" rtl="0">
              <a:spcBef>
                <a:spcPts val="0"/>
              </a:spcBef>
              <a:spcAft>
                <a:spcPts val="0"/>
              </a:spcAft>
              <a:buNone/>
            </a:pPr>
            <a:endParaRPr/>
          </a:p>
          <a:p>
            <a:pPr marL="0" lvl="0" indent="0" algn="l" rtl="0">
              <a:spcBef>
                <a:spcPts val="0"/>
              </a:spcBef>
              <a:spcAft>
                <a:spcPts val="0"/>
              </a:spcAft>
              <a:buNone/>
            </a:pPr>
            <a:r>
              <a:rPr lang="en"/>
              <a:t>Print - high resolution images</a:t>
            </a:r>
            <a:endParaRPr/>
          </a:p>
          <a:p>
            <a:pPr marL="0" lvl="0" indent="0" algn="l" rtl="0">
              <a:spcBef>
                <a:spcPts val="0"/>
              </a:spcBef>
              <a:spcAft>
                <a:spcPts val="0"/>
              </a:spcAft>
              <a:buNone/>
            </a:pPr>
            <a:endParaRPr/>
          </a:p>
          <a:p>
            <a:pPr marL="0" lvl="0" indent="0" algn="l" rtl="0">
              <a:spcBef>
                <a:spcPts val="0"/>
              </a:spcBef>
              <a:spcAft>
                <a:spcPts val="0"/>
              </a:spcAft>
              <a:buNone/>
            </a:pPr>
            <a:r>
              <a:rPr lang="en"/>
              <a:t>Grants - process of making your pieces</a:t>
            </a:r>
            <a:endParaRPr/>
          </a:p>
          <a:p>
            <a:pPr marL="0" lvl="0" indent="0" algn="l" rtl="0">
              <a:spcBef>
                <a:spcPts val="0"/>
              </a:spcBef>
              <a:spcAft>
                <a:spcPts val="0"/>
              </a:spcAft>
              <a:buNone/>
            </a:pPr>
            <a:endParaRPr/>
          </a:p>
          <a:p>
            <a:pPr marL="0" lvl="0" indent="0" algn="l" rtl="0">
              <a:spcBef>
                <a:spcPts val="0"/>
              </a:spcBef>
              <a:spcAft>
                <a:spcPts val="0"/>
              </a:spcAft>
              <a:buNone/>
            </a:pPr>
            <a:r>
              <a:rPr lang="en"/>
              <a:t>Social media - model shots, or show your piece within context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9c841c56c5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9c841c56c5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Regardless of the purpose you need to know in advance specs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Size </a:t>
            </a:r>
            <a:endParaRPr dirty="0"/>
          </a:p>
          <a:p>
            <a:pPr marL="0" lvl="0" indent="0" algn="l" rtl="0">
              <a:spcBef>
                <a:spcPts val="0"/>
              </a:spcBef>
              <a:spcAft>
                <a:spcPts val="0"/>
              </a:spcAft>
              <a:buNone/>
            </a:pPr>
            <a:r>
              <a:rPr lang="en" dirty="0"/>
              <a:t>Resolution</a:t>
            </a:r>
            <a:endParaRPr dirty="0"/>
          </a:p>
          <a:p>
            <a:pPr marL="0" lvl="0" indent="0" algn="l" rtl="0">
              <a:spcBef>
                <a:spcPts val="0"/>
              </a:spcBef>
              <a:spcAft>
                <a:spcPts val="0"/>
              </a:spcAft>
              <a:buNone/>
            </a:pPr>
            <a:r>
              <a:rPr lang="en" dirty="0"/>
              <a:t>Format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Print</a:t>
            </a:r>
            <a:endParaRPr dirty="0"/>
          </a:p>
          <a:p>
            <a:pPr marL="0" lvl="0" indent="0" algn="l" rtl="0">
              <a:spcBef>
                <a:spcPts val="0"/>
              </a:spcBef>
              <a:spcAft>
                <a:spcPts val="0"/>
              </a:spcAft>
              <a:buNone/>
            </a:pPr>
            <a:r>
              <a:rPr lang="en" dirty="0"/>
              <a:t>Inches</a:t>
            </a:r>
            <a:endParaRPr dirty="0"/>
          </a:p>
          <a:p>
            <a:pPr marL="0" lvl="0" indent="0" algn="l" rtl="0">
              <a:spcBef>
                <a:spcPts val="0"/>
              </a:spcBef>
              <a:spcAft>
                <a:spcPts val="0"/>
              </a:spcAft>
              <a:buNone/>
            </a:pPr>
            <a:r>
              <a:rPr lang="en" dirty="0"/>
              <a:t>300 </a:t>
            </a:r>
            <a:r>
              <a:rPr lang="en" dirty="0" err="1"/>
              <a:t>ppi</a:t>
            </a:r>
            <a:endParaRPr dirty="0"/>
          </a:p>
          <a:p>
            <a:pPr marL="0" lvl="0" indent="0" algn="l" rtl="0">
              <a:spcBef>
                <a:spcPts val="0"/>
              </a:spcBef>
              <a:spcAft>
                <a:spcPts val="0"/>
              </a:spcAft>
              <a:buNone/>
            </a:pPr>
            <a:r>
              <a:rPr lang="en" dirty="0"/>
              <a:t>Tiff eps and jpeg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Online</a:t>
            </a:r>
            <a:endParaRPr dirty="0"/>
          </a:p>
          <a:p>
            <a:pPr marL="0" lvl="0" indent="0" algn="l" rtl="0">
              <a:spcBef>
                <a:spcPts val="0"/>
              </a:spcBef>
              <a:spcAft>
                <a:spcPts val="0"/>
              </a:spcAft>
              <a:buNone/>
            </a:pPr>
            <a:r>
              <a:rPr lang="en" dirty="0"/>
              <a:t>Pixels</a:t>
            </a:r>
            <a:endParaRPr dirty="0"/>
          </a:p>
          <a:p>
            <a:pPr marL="0" lvl="0" indent="0" algn="l" rtl="0">
              <a:spcBef>
                <a:spcPts val="0"/>
              </a:spcBef>
              <a:spcAft>
                <a:spcPts val="0"/>
              </a:spcAft>
              <a:buNone/>
            </a:pPr>
            <a:r>
              <a:rPr lang="en" dirty="0"/>
              <a:t>72 </a:t>
            </a:r>
            <a:r>
              <a:rPr lang="en" dirty="0" err="1"/>
              <a:t>ppi</a:t>
            </a:r>
            <a:r>
              <a:rPr lang="en" dirty="0"/>
              <a:t> - although I’ve been more comfortable with 90 </a:t>
            </a:r>
            <a:r>
              <a:rPr lang="en" dirty="0" err="1"/>
              <a:t>ppi</a:t>
            </a:r>
            <a:endParaRPr dirty="0"/>
          </a:p>
          <a:p>
            <a:pPr marL="0" lvl="0" indent="0" algn="l" rtl="0">
              <a:spcBef>
                <a:spcPts val="0"/>
              </a:spcBef>
              <a:spcAft>
                <a:spcPts val="0"/>
              </a:spcAft>
              <a:buNone/>
            </a:pPr>
            <a:r>
              <a:rPr lang="en" dirty="0"/>
              <a:t>JPEG &amp; PNG</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Online platforms at least 1080 x 1080 px it will look good</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9c841c56c5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9c841c56c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do need professional equipment to take professional photos, just ingenuity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Learn how to use your equipment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it’s limitations and how to circumvent them</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something is not working for you, change your strategy, try something else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c841c56c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9c841c56c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What’s best, a professional camera or a phone?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This is a loaded</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have a camera that’s 5~6 years old or got a phone within the last 4 years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chances are you already have a competent camera</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 serious about opening an online shop, a camera or newer phone is a good investment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You don’t have to buy it brand new or latest model but something in the 450~550 is recommended shop for a deal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 camera viewed as an investment pays itself after 20 images produced</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 dirty="0"/>
              <a:t>the image you see is from my phone couple of days ago, unedited, just cropped, natural light, background is a piece of paper</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Phones are great, they are within arms reach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Not to mention you can buy lens kits for your phone to enhance their capabilities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On a phone Auto settings are pretty good, but my camera lets me fine tune the shot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It’s not which one is better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Key is learning how to use them and recognize what tool is best for the job</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c841c56c5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9c841c56c5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are serious about building a studio, lighting will be essential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It is critical that you learn how to control the light and how it interacts with your piece</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For bulbs I use CFL</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if you are planning on using a phone and a lightbox  I would consider 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they are a bit more expensive but streaking is not an issue with the rolling shutter on phones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Stands or somewhere to clamp your lamps, </a:t>
            </a:r>
            <a:r>
              <a:rPr lang="en-US" dirty="0"/>
              <a:t>chairs poles, other lamps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Power stripe or surge protector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Reflective white cloth to diffuse and reflect light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243812" y="906362"/>
            <a:ext cx="6656374" cy="3330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stage</a:t>
            </a:r>
            <a:endParaRPr b="1"/>
          </a:p>
        </p:txBody>
      </p:sp>
      <p:sp>
        <p:nvSpPr>
          <p:cNvPr id="121" name="Google Shape;121;p2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Cardboard box</a:t>
            </a:r>
            <a:endParaRPr/>
          </a:p>
          <a:p>
            <a:pPr marL="457200" lvl="0" indent="-342900" algn="l" rtl="0">
              <a:spcBef>
                <a:spcPts val="0"/>
              </a:spcBef>
              <a:spcAft>
                <a:spcPts val="0"/>
              </a:spcAft>
              <a:buSzPts val="1800"/>
              <a:buChar char="-"/>
            </a:pPr>
            <a:r>
              <a:rPr lang="en"/>
              <a:t>Lightbox kits</a:t>
            </a:r>
            <a:endParaRPr/>
          </a:p>
          <a:p>
            <a:pPr marL="457200" lvl="0" indent="-342900" algn="l" rtl="0">
              <a:spcBef>
                <a:spcPts val="0"/>
              </a:spcBef>
              <a:spcAft>
                <a:spcPts val="0"/>
              </a:spcAft>
              <a:buSzPts val="1800"/>
              <a:buChar char="-"/>
            </a:pPr>
            <a:r>
              <a:rPr lang="en"/>
              <a:t>Studio setting</a:t>
            </a:r>
            <a:endParaRPr/>
          </a:p>
        </p:txBody>
      </p:sp>
      <p:pic>
        <p:nvPicPr>
          <p:cNvPr id="122" name="Google Shape;122;p22"/>
          <p:cNvPicPr preferRelativeResize="0"/>
          <p:nvPr/>
        </p:nvPicPr>
        <p:blipFill rotWithShape="1">
          <a:blip r:embed="rId3">
            <a:alphaModFix/>
          </a:blip>
          <a:srcRect t="8933"/>
          <a:stretch/>
        </p:blipFill>
        <p:spPr>
          <a:xfrm>
            <a:off x="5130375" y="2421225"/>
            <a:ext cx="3985703" cy="2722273"/>
          </a:xfrm>
          <a:prstGeom prst="rect">
            <a:avLst/>
          </a:prstGeom>
          <a:noFill/>
          <a:ln>
            <a:noFill/>
          </a:ln>
        </p:spPr>
      </p:pic>
      <p:pic>
        <p:nvPicPr>
          <p:cNvPr id="123" name="Google Shape;123;p22"/>
          <p:cNvPicPr preferRelativeResize="0"/>
          <p:nvPr/>
        </p:nvPicPr>
        <p:blipFill>
          <a:blip r:embed="rId4">
            <a:alphaModFix/>
          </a:blip>
          <a:stretch>
            <a:fillRect/>
          </a:stretch>
        </p:blipFill>
        <p:spPr>
          <a:xfrm>
            <a:off x="5662350" y="187525"/>
            <a:ext cx="2862875" cy="22336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3"/>
          <p:cNvPicPr preferRelativeResize="0"/>
          <p:nvPr/>
        </p:nvPicPr>
        <p:blipFill>
          <a:blip r:embed="rId3">
            <a:alphaModFix/>
          </a:blip>
          <a:stretch>
            <a:fillRect/>
          </a:stretch>
        </p:blipFill>
        <p:spPr>
          <a:xfrm>
            <a:off x="5286363" y="0"/>
            <a:ext cx="3857626" cy="5143501"/>
          </a:xfrm>
          <a:prstGeom prst="rect">
            <a:avLst/>
          </a:prstGeom>
          <a:noFill/>
          <a:ln>
            <a:noFill/>
          </a:ln>
        </p:spPr>
      </p:pic>
      <p:sp>
        <p:nvSpPr>
          <p:cNvPr id="129" name="Google Shape;129;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accessories</a:t>
            </a:r>
            <a:endParaRPr b="1"/>
          </a:p>
        </p:txBody>
      </p:sp>
      <p:sp>
        <p:nvSpPr>
          <p:cNvPr id="130" name="Google Shape;130;p23"/>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Tripod</a:t>
            </a:r>
            <a:endParaRPr/>
          </a:p>
          <a:p>
            <a:pPr marL="457200" lvl="0" indent="-342900" algn="l" rtl="0">
              <a:spcBef>
                <a:spcPts val="0"/>
              </a:spcBef>
              <a:spcAft>
                <a:spcPts val="0"/>
              </a:spcAft>
              <a:buSzPts val="1800"/>
              <a:buChar char="-"/>
            </a:pPr>
            <a:r>
              <a:rPr lang="en"/>
              <a:t>Remote</a:t>
            </a:r>
            <a:endParaRPr/>
          </a:p>
          <a:p>
            <a:pPr marL="457200" lvl="0" indent="-342900" algn="l" rtl="0">
              <a:spcBef>
                <a:spcPts val="0"/>
              </a:spcBef>
              <a:spcAft>
                <a:spcPts val="0"/>
              </a:spcAft>
              <a:buSzPts val="1800"/>
              <a:buChar char="-"/>
            </a:pPr>
            <a:r>
              <a:rPr lang="en"/>
              <a:t>Misc</a:t>
            </a:r>
            <a:endParaRPr/>
          </a:p>
        </p:txBody>
      </p:sp>
      <p:pic>
        <p:nvPicPr>
          <p:cNvPr id="131" name="Google Shape;131;p23"/>
          <p:cNvPicPr preferRelativeResize="0"/>
          <p:nvPr/>
        </p:nvPicPr>
        <p:blipFill>
          <a:blip r:embed="rId4">
            <a:alphaModFix/>
          </a:blip>
          <a:stretch>
            <a:fillRect/>
          </a:stretch>
        </p:blipFill>
        <p:spPr>
          <a:xfrm>
            <a:off x="5286375" y="0"/>
            <a:ext cx="3857626" cy="51435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pre-production</a:t>
            </a:r>
            <a:endParaRPr b="1">
              <a:solidFill>
                <a:srgbClr val="FFFFFF"/>
              </a:solidFill>
            </a:endParaRPr>
          </a:p>
        </p:txBody>
      </p:sp>
      <p:sp>
        <p:nvSpPr>
          <p:cNvPr id="137" name="Google Shape;137;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1"/>
              </a:buClr>
              <a:buSzPts val="1800"/>
              <a:buChar char="-"/>
            </a:pPr>
            <a:r>
              <a:rPr lang="en">
                <a:solidFill>
                  <a:schemeClr val="lt1"/>
                </a:solidFill>
              </a:rPr>
              <a:t>Modeled vs Object </a:t>
            </a:r>
            <a:endParaRPr>
              <a:solidFill>
                <a:schemeClr val="lt1"/>
              </a:solidFill>
            </a:endParaRPr>
          </a:p>
          <a:p>
            <a:pPr marL="457200" lvl="0" indent="-342900" algn="l" rtl="0">
              <a:spcBef>
                <a:spcPts val="0"/>
              </a:spcBef>
              <a:spcAft>
                <a:spcPts val="0"/>
              </a:spcAft>
              <a:buClr>
                <a:srgbClr val="FFFFFF"/>
              </a:buClr>
              <a:buSzPts val="1800"/>
              <a:buChar char="-"/>
            </a:pPr>
            <a:r>
              <a:rPr lang="en">
                <a:solidFill>
                  <a:srgbClr val="FFFFFF"/>
                </a:solidFill>
              </a:rPr>
              <a:t>Artificial vs Natural Light</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Piece prep</a:t>
            </a:r>
            <a:endParaRPr>
              <a:solidFill>
                <a:srgbClr val="FFFFFF"/>
              </a:solidFill>
            </a:endParaRPr>
          </a:p>
        </p:txBody>
      </p:sp>
      <p:pic>
        <p:nvPicPr>
          <p:cNvPr id="138" name="Google Shape;138;p24"/>
          <p:cNvPicPr preferRelativeResize="0"/>
          <p:nvPr/>
        </p:nvPicPr>
        <p:blipFill rotWithShape="1">
          <a:blip r:embed="rId3">
            <a:alphaModFix/>
          </a:blip>
          <a:srcRect l="18317" r="22479"/>
          <a:stretch/>
        </p:blipFill>
        <p:spPr>
          <a:xfrm>
            <a:off x="4572000" y="0"/>
            <a:ext cx="4572001" cy="5143501"/>
          </a:xfrm>
          <a:prstGeom prst="rect">
            <a:avLst/>
          </a:prstGeom>
          <a:noFill/>
          <a:ln>
            <a:noFill/>
          </a:ln>
        </p:spPr>
      </p:pic>
      <p:sp>
        <p:nvSpPr>
          <p:cNvPr id="139" name="Google Shape;139;p24"/>
          <p:cNvSpPr txBox="1"/>
          <p:nvPr/>
        </p:nvSpPr>
        <p:spPr>
          <a:xfrm>
            <a:off x="88260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Helen Ellison Dorion 2017</a:t>
            </a:r>
            <a:endParaRPr sz="12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modeled vs object</a:t>
            </a:r>
            <a:endParaRPr b="1"/>
          </a:p>
        </p:txBody>
      </p:sp>
      <p:sp>
        <p:nvSpPr>
          <p:cNvPr id="145" name="Google Shape;145;p2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Intricacy</a:t>
            </a:r>
            <a:endParaRPr/>
          </a:p>
          <a:p>
            <a:pPr marL="457200" lvl="0" indent="-342900" algn="l" rtl="0">
              <a:spcBef>
                <a:spcPts val="0"/>
              </a:spcBef>
              <a:spcAft>
                <a:spcPts val="0"/>
              </a:spcAft>
              <a:buSzPts val="1800"/>
              <a:buChar char="-"/>
            </a:pPr>
            <a:r>
              <a:rPr lang="en"/>
              <a:t>Context</a:t>
            </a:r>
            <a:endParaRPr/>
          </a:p>
          <a:p>
            <a:pPr marL="457200" lvl="0" indent="-342900" algn="l" rtl="0">
              <a:spcBef>
                <a:spcPts val="0"/>
              </a:spcBef>
              <a:spcAft>
                <a:spcPts val="0"/>
              </a:spcAft>
              <a:buSzPts val="1800"/>
              <a:buChar char="-"/>
            </a:pPr>
            <a:r>
              <a:rPr lang="en"/>
              <a:t>Relatable</a:t>
            </a:r>
            <a:endParaRPr/>
          </a:p>
        </p:txBody>
      </p:sp>
      <p:sp>
        <p:nvSpPr>
          <p:cNvPr id="146" name="Google Shape;146;p25"/>
          <p:cNvSpPr txBox="1"/>
          <p:nvPr/>
        </p:nvSpPr>
        <p:spPr>
          <a:xfrm>
            <a:off x="202560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Sandra Salaices 2016</a:t>
            </a:r>
            <a:endParaRPr sz="1200"/>
          </a:p>
        </p:txBody>
      </p:sp>
      <p:pic>
        <p:nvPicPr>
          <p:cNvPr id="147" name="Google Shape;147;p25"/>
          <p:cNvPicPr preferRelativeResize="0"/>
          <p:nvPr/>
        </p:nvPicPr>
        <p:blipFill>
          <a:blip r:embed="rId3">
            <a:alphaModFix/>
          </a:blip>
          <a:stretch>
            <a:fillRect/>
          </a:stretch>
        </p:blipFill>
        <p:spPr>
          <a:xfrm>
            <a:off x="5715000" y="0"/>
            <a:ext cx="3429000" cy="5143500"/>
          </a:xfrm>
          <a:prstGeom prst="rect">
            <a:avLst/>
          </a:prstGeom>
          <a:noFill/>
          <a:ln>
            <a:noFill/>
          </a:ln>
        </p:spPr>
      </p:pic>
      <p:pic>
        <p:nvPicPr>
          <p:cNvPr id="148" name="Google Shape;148;p25"/>
          <p:cNvPicPr preferRelativeResize="0"/>
          <p:nvPr/>
        </p:nvPicPr>
        <p:blipFill>
          <a:blip r:embed="rId4">
            <a:alphaModFix/>
          </a:blip>
          <a:stretch>
            <a:fillRect/>
          </a:stretch>
        </p:blipFill>
        <p:spPr>
          <a:xfrm>
            <a:off x="5715000" y="0"/>
            <a:ext cx="342900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p:nvPr/>
        </p:nvSpPr>
        <p:spPr>
          <a:xfrm>
            <a:off x="898775"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Nava 2020</a:t>
            </a:r>
            <a:endParaRPr sz="1200"/>
          </a:p>
        </p:txBody>
      </p:sp>
      <p:sp>
        <p:nvSpPr>
          <p:cNvPr id="154" name="Google Shape;15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artificial vs natural light</a:t>
            </a:r>
            <a:endParaRPr b="1"/>
          </a:p>
        </p:txBody>
      </p:sp>
      <p:sp>
        <p:nvSpPr>
          <p:cNvPr id="155" name="Google Shape;155;p2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Light control</a:t>
            </a:r>
            <a:endParaRPr/>
          </a:p>
          <a:p>
            <a:pPr marL="914400" lvl="1" indent="-317500" algn="l" rtl="0">
              <a:spcBef>
                <a:spcPts val="0"/>
              </a:spcBef>
              <a:spcAft>
                <a:spcPts val="0"/>
              </a:spcAft>
              <a:buSzPts val="1400"/>
              <a:buChar char="-"/>
            </a:pPr>
            <a:r>
              <a:rPr lang="en"/>
              <a:t>Lack of equipment</a:t>
            </a:r>
            <a:endParaRPr/>
          </a:p>
          <a:p>
            <a:pPr marL="914400" lvl="1" indent="-317500" algn="l" rtl="0">
              <a:spcBef>
                <a:spcPts val="0"/>
              </a:spcBef>
              <a:spcAft>
                <a:spcPts val="0"/>
              </a:spcAft>
              <a:buSzPts val="1400"/>
              <a:buChar char="-"/>
            </a:pPr>
            <a:r>
              <a:rPr lang="en"/>
              <a:t>Time of day</a:t>
            </a:r>
            <a:endParaRPr/>
          </a:p>
          <a:p>
            <a:pPr marL="914400" lvl="1" indent="-317500" algn="l" rtl="0">
              <a:spcBef>
                <a:spcPts val="0"/>
              </a:spcBef>
              <a:spcAft>
                <a:spcPts val="0"/>
              </a:spcAft>
              <a:buSzPts val="1400"/>
              <a:buChar char="-"/>
            </a:pPr>
            <a:r>
              <a:rPr lang="en"/>
              <a:t>Harsh shadows</a:t>
            </a:r>
            <a:endParaRPr/>
          </a:p>
          <a:p>
            <a:pPr marL="457200" lvl="0" indent="-342900" algn="l" rtl="0">
              <a:spcBef>
                <a:spcPts val="0"/>
              </a:spcBef>
              <a:spcAft>
                <a:spcPts val="0"/>
              </a:spcAft>
              <a:buSzPts val="1800"/>
              <a:buChar char="-"/>
            </a:pPr>
            <a:r>
              <a:rPr lang="en"/>
              <a:t>Location</a:t>
            </a:r>
            <a:endParaRPr/>
          </a:p>
        </p:txBody>
      </p:sp>
      <p:pic>
        <p:nvPicPr>
          <p:cNvPr id="156" name="Google Shape;156;p26"/>
          <p:cNvPicPr preferRelativeResize="0"/>
          <p:nvPr/>
        </p:nvPicPr>
        <p:blipFill rotWithShape="1">
          <a:blip r:embed="rId3">
            <a:alphaModFix/>
          </a:blip>
          <a:srcRect l="19795" t="17445" r="15871" b="24286"/>
          <a:stretch/>
        </p:blipFill>
        <p:spPr>
          <a:xfrm>
            <a:off x="4876800" y="-1"/>
            <a:ext cx="4267196" cy="2571746"/>
          </a:xfrm>
          <a:prstGeom prst="rect">
            <a:avLst/>
          </a:prstGeom>
          <a:noFill/>
          <a:ln>
            <a:noFill/>
          </a:ln>
        </p:spPr>
      </p:pic>
      <p:pic>
        <p:nvPicPr>
          <p:cNvPr id="157" name="Google Shape;157;p26"/>
          <p:cNvPicPr preferRelativeResize="0"/>
          <p:nvPr/>
        </p:nvPicPr>
        <p:blipFill rotWithShape="1">
          <a:blip r:embed="rId4">
            <a:alphaModFix/>
          </a:blip>
          <a:srcRect l="14774" t="5776" r="11571" b="27516"/>
          <a:stretch/>
        </p:blipFill>
        <p:spPr>
          <a:xfrm>
            <a:off x="4876800" y="2571750"/>
            <a:ext cx="4267196" cy="2571746"/>
          </a:xfrm>
          <a:prstGeom prst="rect">
            <a:avLst/>
          </a:prstGeom>
          <a:noFill/>
          <a:ln>
            <a:noFill/>
          </a:ln>
        </p:spPr>
      </p:pic>
      <p:grpSp>
        <p:nvGrpSpPr>
          <p:cNvPr id="158" name="Google Shape;158;p26"/>
          <p:cNvGrpSpPr/>
          <p:nvPr/>
        </p:nvGrpSpPr>
        <p:grpSpPr>
          <a:xfrm>
            <a:off x="4588175" y="0"/>
            <a:ext cx="4555822" cy="5143496"/>
            <a:chOff x="4588175" y="0"/>
            <a:chExt cx="4555822" cy="5143496"/>
          </a:xfrm>
        </p:grpSpPr>
        <p:pic>
          <p:nvPicPr>
            <p:cNvPr id="159" name="Google Shape;159;p26"/>
            <p:cNvPicPr preferRelativeResize="0"/>
            <p:nvPr/>
          </p:nvPicPr>
          <p:blipFill>
            <a:blip r:embed="rId5">
              <a:alphaModFix/>
            </a:blip>
            <a:stretch>
              <a:fillRect/>
            </a:stretch>
          </p:blipFill>
          <p:spPr>
            <a:xfrm>
              <a:off x="6841200" y="3416399"/>
              <a:ext cx="2302796" cy="1727097"/>
            </a:xfrm>
            <a:prstGeom prst="rect">
              <a:avLst/>
            </a:prstGeom>
            <a:noFill/>
            <a:ln>
              <a:noFill/>
            </a:ln>
          </p:spPr>
        </p:pic>
        <p:pic>
          <p:nvPicPr>
            <p:cNvPr id="160" name="Google Shape;160;p26"/>
            <p:cNvPicPr preferRelativeResize="0"/>
            <p:nvPr/>
          </p:nvPicPr>
          <p:blipFill>
            <a:blip r:embed="rId6">
              <a:alphaModFix/>
            </a:blip>
            <a:stretch>
              <a:fillRect/>
            </a:stretch>
          </p:blipFill>
          <p:spPr>
            <a:xfrm>
              <a:off x="4588182" y="0"/>
              <a:ext cx="4555815" cy="3416400"/>
            </a:xfrm>
            <a:prstGeom prst="rect">
              <a:avLst/>
            </a:prstGeom>
            <a:noFill/>
            <a:ln>
              <a:noFill/>
            </a:ln>
          </p:spPr>
        </p:pic>
        <p:sp>
          <p:nvSpPr>
            <p:cNvPr id="161" name="Google Shape;161;p26"/>
            <p:cNvSpPr/>
            <p:nvPr/>
          </p:nvSpPr>
          <p:spPr>
            <a:xfrm>
              <a:off x="4588175" y="3416400"/>
              <a:ext cx="2253000" cy="1717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basic camera concepts</a:t>
            </a:r>
            <a:endParaRPr b="1"/>
          </a:p>
        </p:txBody>
      </p:sp>
      <p:sp>
        <p:nvSpPr>
          <p:cNvPr id="167" name="Google Shape;167;p27"/>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ISO</a:t>
            </a:r>
            <a:endParaRPr/>
          </a:p>
          <a:p>
            <a:pPr marL="457200" lvl="0" indent="-342900" algn="l" rtl="0">
              <a:spcBef>
                <a:spcPts val="0"/>
              </a:spcBef>
              <a:spcAft>
                <a:spcPts val="0"/>
              </a:spcAft>
              <a:buSzPts val="1800"/>
              <a:buChar char="-"/>
            </a:pPr>
            <a:r>
              <a:rPr lang="en"/>
              <a:t>Shutter speed</a:t>
            </a:r>
            <a:endParaRPr/>
          </a:p>
          <a:p>
            <a:pPr marL="457200" lvl="0" indent="-342900" algn="l" rtl="0">
              <a:spcBef>
                <a:spcPts val="0"/>
              </a:spcBef>
              <a:spcAft>
                <a:spcPts val="0"/>
              </a:spcAft>
              <a:buSzPts val="1800"/>
              <a:buChar char="-"/>
            </a:pPr>
            <a:r>
              <a:rPr lang="en"/>
              <a:t>F-Stop</a:t>
            </a:r>
            <a:endParaRPr/>
          </a:p>
        </p:txBody>
      </p:sp>
      <p:sp>
        <p:nvSpPr>
          <p:cNvPr id="168" name="Google Shape;168;p27"/>
          <p:cNvSpPr txBox="1"/>
          <p:nvPr/>
        </p:nvSpPr>
        <p:spPr>
          <a:xfrm>
            <a:off x="-300975" y="4713000"/>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Victor Beckmann 2016</a:t>
            </a:r>
            <a:endParaRPr sz="1200"/>
          </a:p>
        </p:txBody>
      </p:sp>
      <p:pic>
        <p:nvPicPr>
          <p:cNvPr id="169" name="Google Shape;169;p27"/>
          <p:cNvPicPr preferRelativeResize="0"/>
          <p:nvPr/>
        </p:nvPicPr>
        <p:blipFill>
          <a:blip r:embed="rId3">
            <a:alphaModFix/>
          </a:blip>
          <a:stretch>
            <a:fillRect/>
          </a:stretch>
        </p:blipFill>
        <p:spPr>
          <a:xfrm>
            <a:off x="3388426" y="1303753"/>
            <a:ext cx="5755578" cy="38303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piece prep</a:t>
            </a:r>
            <a:endParaRPr b="1"/>
          </a:p>
        </p:txBody>
      </p:sp>
      <p:sp>
        <p:nvSpPr>
          <p:cNvPr id="175" name="Google Shape;175;p28"/>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Cleaning</a:t>
            </a:r>
            <a:endParaRPr/>
          </a:p>
          <a:p>
            <a:pPr marL="457200" lvl="0" indent="-342900" algn="l" rtl="0">
              <a:spcBef>
                <a:spcPts val="0"/>
              </a:spcBef>
              <a:spcAft>
                <a:spcPts val="0"/>
              </a:spcAft>
              <a:buSzPts val="1800"/>
              <a:buChar char="-"/>
            </a:pPr>
            <a:r>
              <a:rPr lang="en"/>
              <a:t>Propping</a:t>
            </a:r>
            <a:endParaRPr/>
          </a:p>
          <a:p>
            <a:pPr marL="457200" lvl="0" indent="-342900" algn="l" rtl="0">
              <a:spcBef>
                <a:spcPts val="0"/>
              </a:spcBef>
              <a:spcAft>
                <a:spcPts val="0"/>
              </a:spcAft>
              <a:buSzPts val="1800"/>
              <a:buChar char="-"/>
            </a:pPr>
            <a:r>
              <a:rPr lang="en"/>
              <a:t>Roll call</a:t>
            </a:r>
            <a:endParaRPr/>
          </a:p>
          <a:p>
            <a:pPr marL="457200" lvl="0" indent="-342900" algn="l" rtl="0">
              <a:spcBef>
                <a:spcPts val="0"/>
              </a:spcBef>
              <a:spcAft>
                <a:spcPts val="0"/>
              </a:spcAft>
              <a:buSzPts val="1800"/>
              <a:buChar char="-"/>
            </a:pPr>
            <a:r>
              <a:rPr lang="en"/>
              <a:t>Schedule</a:t>
            </a:r>
            <a:endParaRPr/>
          </a:p>
        </p:txBody>
      </p:sp>
      <p:pic>
        <p:nvPicPr>
          <p:cNvPr id="176" name="Google Shape;176;p28"/>
          <p:cNvPicPr preferRelativeResize="0"/>
          <p:nvPr/>
        </p:nvPicPr>
        <p:blipFill rotWithShape="1">
          <a:blip r:embed="rId3">
            <a:alphaModFix/>
          </a:blip>
          <a:srcRect t="4065" b="14949"/>
          <a:stretch/>
        </p:blipFill>
        <p:spPr>
          <a:xfrm>
            <a:off x="4917450" y="0"/>
            <a:ext cx="4226547" cy="5143499"/>
          </a:xfrm>
          <a:prstGeom prst="rect">
            <a:avLst/>
          </a:prstGeom>
          <a:noFill/>
          <a:ln>
            <a:noFill/>
          </a:ln>
        </p:spPr>
      </p:pic>
      <p:sp>
        <p:nvSpPr>
          <p:cNvPr id="177" name="Google Shape;177;p28"/>
          <p:cNvSpPr txBox="1"/>
          <p:nvPr/>
        </p:nvSpPr>
        <p:spPr>
          <a:xfrm>
            <a:off x="122805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Criselda Lopez 2019</a:t>
            </a:r>
            <a:endParaRPr sz="1200"/>
          </a:p>
        </p:txBody>
      </p:sp>
      <p:pic>
        <p:nvPicPr>
          <p:cNvPr id="178" name="Google Shape;178;p28"/>
          <p:cNvPicPr preferRelativeResize="0"/>
          <p:nvPr/>
        </p:nvPicPr>
        <p:blipFill rotWithShape="1">
          <a:blip r:embed="rId4">
            <a:alphaModFix/>
          </a:blip>
          <a:srcRect t="9435" b="9435"/>
          <a:stretch/>
        </p:blipFill>
        <p:spPr>
          <a:xfrm>
            <a:off x="4917450" y="0"/>
            <a:ext cx="4226550"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82"/>
        <p:cNvGrpSpPr/>
        <p:nvPr/>
      </p:nvGrpSpPr>
      <p:grpSpPr>
        <a:xfrm>
          <a:off x="0" y="0"/>
          <a:ext cx="0" cy="0"/>
          <a:chOff x="0" y="0"/>
          <a:chExt cx="0" cy="0"/>
        </a:xfrm>
      </p:grpSpPr>
      <p:sp>
        <p:nvSpPr>
          <p:cNvPr id="183" name="Google Shape;18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production</a:t>
            </a:r>
            <a:endParaRPr b="1">
              <a:solidFill>
                <a:srgbClr val="FFFFFF"/>
              </a:solidFill>
            </a:endParaRPr>
          </a:p>
        </p:txBody>
      </p:sp>
      <p:sp>
        <p:nvSpPr>
          <p:cNvPr id="184" name="Google Shape;184;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Before pressing the button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Click away</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Murphy's law</a:t>
            </a:r>
            <a:endParaRPr>
              <a:solidFill>
                <a:srgbClr val="FFFFFF"/>
              </a:solidFill>
            </a:endParaRPr>
          </a:p>
        </p:txBody>
      </p:sp>
      <p:sp>
        <p:nvSpPr>
          <p:cNvPr id="185" name="Google Shape;185;p29"/>
          <p:cNvSpPr txBox="1"/>
          <p:nvPr/>
        </p:nvSpPr>
        <p:spPr>
          <a:xfrm>
            <a:off x="202645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W.M. Keck Center, UTEP 2015</a:t>
            </a:r>
            <a:endParaRPr sz="1200">
              <a:solidFill>
                <a:srgbClr val="FFFFFF"/>
              </a:solidFill>
            </a:endParaRPr>
          </a:p>
        </p:txBody>
      </p:sp>
      <p:pic>
        <p:nvPicPr>
          <p:cNvPr id="186" name="Google Shape;186;p29"/>
          <p:cNvPicPr preferRelativeResize="0"/>
          <p:nvPr/>
        </p:nvPicPr>
        <p:blipFill>
          <a:blip r:embed="rId3">
            <a:alphaModFix/>
          </a:blip>
          <a:stretch>
            <a:fillRect/>
          </a:stretch>
        </p:blipFill>
        <p:spPr>
          <a:xfrm rot="-5400000">
            <a:off x="5136888" y="1127017"/>
            <a:ext cx="5134120" cy="28800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before pressing the button</a:t>
            </a:r>
            <a:endParaRPr b="1"/>
          </a:p>
        </p:txBody>
      </p:sp>
      <p:sp>
        <p:nvSpPr>
          <p:cNvPr id="192" name="Google Shape;192;p30"/>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Batteries</a:t>
            </a:r>
            <a:endParaRPr/>
          </a:p>
          <a:p>
            <a:pPr marL="457200" lvl="0" indent="-342900" algn="l" rtl="0">
              <a:spcBef>
                <a:spcPts val="0"/>
              </a:spcBef>
              <a:spcAft>
                <a:spcPts val="0"/>
              </a:spcAft>
              <a:buSzPts val="1800"/>
              <a:buChar char="-"/>
            </a:pPr>
            <a:r>
              <a:rPr lang="en"/>
              <a:t>Camera settings</a:t>
            </a:r>
            <a:endParaRPr/>
          </a:p>
          <a:p>
            <a:pPr marL="457200" lvl="0" indent="-342900" algn="l" rtl="0">
              <a:spcBef>
                <a:spcPts val="0"/>
              </a:spcBef>
              <a:spcAft>
                <a:spcPts val="0"/>
              </a:spcAft>
              <a:buSzPts val="1800"/>
              <a:buChar char="-"/>
            </a:pPr>
            <a:r>
              <a:rPr lang="en"/>
              <a:t>Memory card</a:t>
            </a:r>
            <a:endParaRPr/>
          </a:p>
          <a:p>
            <a:pPr marL="457200" lvl="0" indent="-342900" algn="l" rtl="0">
              <a:spcBef>
                <a:spcPts val="0"/>
              </a:spcBef>
              <a:spcAft>
                <a:spcPts val="0"/>
              </a:spcAft>
              <a:buSzPts val="1800"/>
              <a:buChar char="-"/>
            </a:pPr>
            <a:r>
              <a:rPr lang="en"/>
              <a:t>Raw vs JPEG</a:t>
            </a:r>
            <a:endParaRPr/>
          </a:p>
        </p:txBody>
      </p:sp>
      <p:pic>
        <p:nvPicPr>
          <p:cNvPr id="193" name="Google Shape;193;p30"/>
          <p:cNvPicPr preferRelativeResize="0"/>
          <p:nvPr/>
        </p:nvPicPr>
        <p:blipFill>
          <a:blip r:embed="rId3">
            <a:alphaModFix/>
          </a:blip>
          <a:stretch>
            <a:fillRect/>
          </a:stretch>
        </p:blipFill>
        <p:spPr>
          <a:xfrm>
            <a:off x="5285140" y="0"/>
            <a:ext cx="3858864"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click away</a:t>
            </a:r>
            <a:endParaRPr b="1"/>
          </a:p>
        </p:txBody>
      </p:sp>
      <p:sp>
        <p:nvSpPr>
          <p:cNvPr id="199" name="Google Shape;199;p31"/>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Focus</a:t>
            </a:r>
            <a:endParaRPr/>
          </a:p>
          <a:p>
            <a:pPr marL="457200" lvl="0" indent="-342900" algn="l" rtl="0">
              <a:spcBef>
                <a:spcPts val="0"/>
              </a:spcBef>
              <a:spcAft>
                <a:spcPts val="0"/>
              </a:spcAft>
              <a:buSzPts val="1800"/>
              <a:buChar char="-"/>
            </a:pPr>
            <a:r>
              <a:rPr lang="en"/>
              <a:t>White balance</a:t>
            </a:r>
            <a:endParaRPr/>
          </a:p>
          <a:p>
            <a:pPr marL="457200" lvl="0" indent="-342900" algn="l" rtl="0">
              <a:spcBef>
                <a:spcPts val="0"/>
              </a:spcBef>
              <a:spcAft>
                <a:spcPts val="0"/>
              </a:spcAft>
              <a:buSzPts val="1800"/>
              <a:buChar char="-"/>
            </a:pPr>
            <a:r>
              <a:rPr lang="en"/>
              <a:t>The perfect shot</a:t>
            </a:r>
            <a:endParaRPr/>
          </a:p>
          <a:p>
            <a:pPr marL="457200" lvl="0" indent="-342900" algn="l" rtl="0">
              <a:spcBef>
                <a:spcPts val="0"/>
              </a:spcBef>
              <a:spcAft>
                <a:spcPts val="0"/>
              </a:spcAft>
              <a:buSzPts val="1800"/>
              <a:buChar char="-"/>
            </a:pPr>
            <a:r>
              <a:rPr lang="en"/>
              <a:t>Quick preview</a:t>
            </a:r>
            <a:endParaRPr/>
          </a:p>
        </p:txBody>
      </p:sp>
      <p:sp>
        <p:nvSpPr>
          <p:cNvPr id="200" name="Google Shape;200;p31"/>
          <p:cNvSpPr txBox="1"/>
          <p:nvPr/>
        </p:nvSpPr>
        <p:spPr>
          <a:xfrm>
            <a:off x="1492500" y="4713000"/>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Jorge Calleja 2015</a:t>
            </a:r>
            <a:endParaRPr sz="1200"/>
          </a:p>
        </p:txBody>
      </p:sp>
      <p:pic>
        <p:nvPicPr>
          <p:cNvPr id="201" name="Google Shape;201;p31"/>
          <p:cNvPicPr preferRelativeResize="0"/>
          <p:nvPr/>
        </p:nvPicPr>
        <p:blipFill>
          <a:blip r:embed="rId3">
            <a:alphaModFix/>
          </a:blip>
          <a:stretch>
            <a:fillRect/>
          </a:stretch>
        </p:blipFill>
        <p:spPr>
          <a:xfrm>
            <a:off x="5181892" y="0"/>
            <a:ext cx="3962108" cy="51434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Jorge Calleja</a:t>
            </a:r>
            <a:endParaRPr b="1"/>
          </a:p>
        </p:txBody>
      </p:sp>
      <p:sp>
        <p:nvSpPr>
          <p:cNvPr id="60" name="Google Shape;60;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Graphic Designer</a:t>
            </a:r>
            <a:endParaRPr/>
          </a:p>
          <a:p>
            <a:pPr marL="457200" lvl="0" indent="-342900" algn="l" rtl="0">
              <a:spcBef>
                <a:spcPts val="0"/>
              </a:spcBef>
              <a:spcAft>
                <a:spcPts val="0"/>
              </a:spcAft>
              <a:buSzPts val="1800"/>
              <a:buChar char="-"/>
            </a:pPr>
            <a:r>
              <a:rPr lang="en"/>
              <a:t>Web Developer</a:t>
            </a:r>
            <a:endParaRPr/>
          </a:p>
          <a:p>
            <a:pPr marL="457200" lvl="0" indent="-342900" algn="l" rtl="0">
              <a:spcBef>
                <a:spcPts val="0"/>
              </a:spcBef>
              <a:spcAft>
                <a:spcPts val="0"/>
              </a:spcAft>
              <a:buSzPts val="1800"/>
              <a:buChar char="-"/>
            </a:pPr>
            <a:r>
              <a:rPr lang="en"/>
              <a:t>Photographer?</a:t>
            </a:r>
            <a:endParaRPr/>
          </a:p>
          <a:p>
            <a:pPr marL="457200" lvl="0" indent="-342900" algn="l" rtl="0">
              <a:spcBef>
                <a:spcPts val="0"/>
              </a:spcBef>
              <a:spcAft>
                <a:spcPts val="0"/>
              </a:spcAft>
              <a:buSzPts val="1800"/>
              <a:buChar char="-"/>
            </a:pPr>
            <a:r>
              <a:rPr lang="en"/>
              <a:t>UTEP</a:t>
            </a:r>
            <a:endParaRPr/>
          </a:p>
          <a:p>
            <a:pPr marL="457200" lvl="0" indent="-342900" algn="l" rtl="0">
              <a:spcBef>
                <a:spcPts val="0"/>
              </a:spcBef>
              <a:spcAft>
                <a:spcPts val="0"/>
              </a:spcAft>
              <a:buSzPts val="1800"/>
              <a:buChar char="-"/>
            </a:pPr>
            <a:r>
              <a:rPr lang="en"/>
              <a:t>The Art Avenue</a:t>
            </a:r>
            <a:endParaRPr/>
          </a:p>
          <a:p>
            <a:pPr marL="457200" lvl="0" indent="-342900" algn="l" rtl="0">
              <a:spcBef>
                <a:spcPts val="0"/>
              </a:spcBef>
              <a:spcAft>
                <a:spcPts val="0"/>
              </a:spcAft>
              <a:buSzPts val="1800"/>
              <a:buChar char="-"/>
            </a:pPr>
            <a:r>
              <a:rPr lang="en"/>
              <a:t>Las Artistas</a:t>
            </a:r>
            <a:endParaRPr/>
          </a:p>
        </p:txBody>
      </p:sp>
      <p:pic>
        <p:nvPicPr>
          <p:cNvPr id="61" name="Google Shape;61;p14"/>
          <p:cNvPicPr preferRelativeResize="0"/>
          <p:nvPr/>
        </p:nvPicPr>
        <p:blipFill rotWithShape="1">
          <a:blip r:embed="rId3">
            <a:alphaModFix/>
          </a:blip>
          <a:srcRect l="5555" r="5555"/>
          <a:stretch/>
        </p:blipFill>
        <p:spPr>
          <a:xfrm>
            <a:off x="4572000" y="0"/>
            <a:ext cx="4572001"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murphy's law</a:t>
            </a:r>
            <a:endParaRPr b="1"/>
          </a:p>
        </p:txBody>
      </p:sp>
      <p:sp>
        <p:nvSpPr>
          <p:cNvPr id="207" name="Google Shape;207;p32"/>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No show</a:t>
            </a:r>
            <a:endParaRPr/>
          </a:p>
          <a:p>
            <a:pPr marL="457200" lvl="0" indent="-342900" algn="l" rtl="0">
              <a:spcBef>
                <a:spcPts val="0"/>
              </a:spcBef>
              <a:spcAft>
                <a:spcPts val="0"/>
              </a:spcAft>
              <a:buSzPts val="1800"/>
              <a:buChar char="-"/>
            </a:pPr>
            <a:r>
              <a:rPr lang="en"/>
              <a:t>Equipment failure</a:t>
            </a:r>
            <a:endParaRPr/>
          </a:p>
          <a:p>
            <a:pPr marL="457200" lvl="0" indent="-342900" algn="l" rtl="0">
              <a:spcBef>
                <a:spcPts val="0"/>
              </a:spcBef>
              <a:spcAft>
                <a:spcPts val="0"/>
              </a:spcAft>
              <a:buSzPts val="1800"/>
              <a:buChar char="-"/>
            </a:pPr>
            <a:r>
              <a:rPr lang="en"/>
              <a:t>Things are falling apart</a:t>
            </a:r>
            <a:endParaRPr/>
          </a:p>
        </p:txBody>
      </p:sp>
      <p:sp>
        <p:nvSpPr>
          <p:cNvPr id="208" name="Google Shape;208;p32"/>
          <p:cNvSpPr txBox="1"/>
          <p:nvPr/>
        </p:nvSpPr>
        <p:spPr>
          <a:xfrm>
            <a:off x="1492500" y="4713000"/>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Jorge Calleja 2015</a:t>
            </a:r>
            <a:endParaRPr sz="1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2"/>
        <p:cNvGrpSpPr/>
        <p:nvPr/>
      </p:nvGrpSpPr>
      <p:grpSpPr>
        <a:xfrm>
          <a:off x="0" y="0"/>
          <a:ext cx="0" cy="0"/>
          <a:chOff x="0" y="0"/>
          <a:chExt cx="0" cy="0"/>
        </a:xfrm>
      </p:grpSpPr>
      <p:sp>
        <p:nvSpPr>
          <p:cNvPr id="213" name="Google Shape;21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post-production</a:t>
            </a:r>
            <a:endParaRPr b="1">
              <a:solidFill>
                <a:srgbClr val="FFFFFF"/>
              </a:solidFill>
            </a:endParaRPr>
          </a:p>
        </p:txBody>
      </p:sp>
      <p:sp>
        <p:nvSpPr>
          <p:cNvPr id="214" name="Google Shape;21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File management</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Program</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Retouching/Editing</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Exporting</a:t>
            </a:r>
            <a:endParaRPr>
              <a:solidFill>
                <a:srgbClr val="FFFFFF"/>
              </a:solidFill>
            </a:endParaRPr>
          </a:p>
        </p:txBody>
      </p:sp>
      <p:pic>
        <p:nvPicPr>
          <p:cNvPr id="215" name="Google Shape;215;p33"/>
          <p:cNvPicPr preferRelativeResize="0"/>
          <p:nvPr/>
        </p:nvPicPr>
        <p:blipFill rotWithShape="1">
          <a:blip r:embed="rId3">
            <a:alphaModFix/>
          </a:blip>
          <a:srcRect l="21040" t="269" r="19573"/>
          <a:stretch/>
        </p:blipFill>
        <p:spPr>
          <a:xfrm>
            <a:off x="3698850" y="6975"/>
            <a:ext cx="5445148" cy="5129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file management</a:t>
            </a:r>
            <a:endParaRPr b="1"/>
          </a:p>
        </p:txBody>
      </p:sp>
      <p:sp>
        <p:nvSpPr>
          <p:cNvPr id="221" name="Google Shape;221;p34"/>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Location</a:t>
            </a:r>
            <a:endParaRPr/>
          </a:p>
          <a:p>
            <a:pPr marL="457200" lvl="0" indent="-342900" algn="l" rtl="0">
              <a:spcBef>
                <a:spcPts val="0"/>
              </a:spcBef>
              <a:spcAft>
                <a:spcPts val="0"/>
              </a:spcAft>
              <a:buSzPts val="1800"/>
              <a:buChar char="-"/>
            </a:pPr>
            <a:r>
              <a:rPr lang="en"/>
              <a:t>Naming</a:t>
            </a:r>
            <a:endParaRPr/>
          </a:p>
          <a:p>
            <a:pPr marL="457200" lvl="0" indent="-342900" algn="l" rtl="0">
              <a:spcBef>
                <a:spcPts val="0"/>
              </a:spcBef>
              <a:spcAft>
                <a:spcPts val="0"/>
              </a:spcAft>
              <a:buSzPts val="1800"/>
              <a:buChar char="-"/>
            </a:pPr>
            <a:r>
              <a:rPr lang="en"/>
              <a:t>Library</a:t>
            </a:r>
            <a:endParaRPr/>
          </a:p>
        </p:txBody>
      </p:sp>
      <p:pic>
        <p:nvPicPr>
          <p:cNvPr id="222" name="Google Shape;222;p34"/>
          <p:cNvPicPr preferRelativeResize="0"/>
          <p:nvPr/>
        </p:nvPicPr>
        <p:blipFill>
          <a:blip r:embed="rId3">
            <a:alphaModFix/>
          </a:blip>
          <a:stretch>
            <a:fillRect/>
          </a:stretch>
        </p:blipFill>
        <p:spPr>
          <a:xfrm>
            <a:off x="5010309" y="0"/>
            <a:ext cx="4133685" cy="51435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program</a:t>
            </a:r>
            <a:endParaRPr b="1"/>
          </a:p>
        </p:txBody>
      </p:sp>
      <p:sp>
        <p:nvSpPr>
          <p:cNvPr id="228" name="Google Shape;228;p3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Lightroom vs Photoshop</a:t>
            </a:r>
            <a:endParaRPr/>
          </a:p>
          <a:p>
            <a:pPr marL="457200" lvl="0" indent="-342900" algn="l" rtl="0">
              <a:spcBef>
                <a:spcPts val="0"/>
              </a:spcBef>
              <a:spcAft>
                <a:spcPts val="0"/>
              </a:spcAft>
              <a:buSzPts val="1800"/>
              <a:buChar char="-"/>
            </a:pPr>
            <a:r>
              <a:rPr lang="en"/>
              <a:t>Photos (iPhoto)</a:t>
            </a:r>
            <a:endParaRPr/>
          </a:p>
          <a:p>
            <a:pPr marL="457200" lvl="0" indent="-342900" algn="l" rtl="0">
              <a:spcBef>
                <a:spcPts val="0"/>
              </a:spcBef>
              <a:spcAft>
                <a:spcPts val="0"/>
              </a:spcAft>
              <a:buSzPts val="1800"/>
              <a:buChar char="-"/>
            </a:pPr>
            <a:r>
              <a:rPr lang="en"/>
              <a:t>Web based</a:t>
            </a:r>
            <a:endParaRPr/>
          </a:p>
          <a:p>
            <a:pPr marL="457200" lvl="0" indent="-342900" algn="l" rtl="0">
              <a:spcBef>
                <a:spcPts val="0"/>
              </a:spcBef>
              <a:spcAft>
                <a:spcPts val="0"/>
              </a:spcAft>
              <a:buSzPts val="1800"/>
              <a:buChar char="-"/>
            </a:pPr>
            <a:r>
              <a:rPr lang="en"/>
              <a:t>Phone</a:t>
            </a:r>
            <a:endParaRPr/>
          </a:p>
        </p:txBody>
      </p:sp>
      <p:sp>
        <p:nvSpPr>
          <p:cNvPr id="229" name="Google Shape;229;p35"/>
          <p:cNvSpPr txBox="1"/>
          <p:nvPr/>
        </p:nvSpPr>
        <p:spPr>
          <a:xfrm>
            <a:off x="1480075"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Jorge Calleja 2011</a:t>
            </a:r>
            <a:endParaRPr sz="1200"/>
          </a:p>
        </p:txBody>
      </p:sp>
      <p:pic>
        <p:nvPicPr>
          <p:cNvPr id="230" name="Google Shape;230;p35"/>
          <p:cNvPicPr preferRelativeResize="0"/>
          <p:nvPr/>
        </p:nvPicPr>
        <p:blipFill rotWithShape="1">
          <a:blip r:embed="rId3">
            <a:alphaModFix/>
          </a:blip>
          <a:srcRect l="6016" t="5918" r="5118" b="5216"/>
          <a:stretch/>
        </p:blipFill>
        <p:spPr>
          <a:xfrm>
            <a:off x="5169473" y="0"/>
            <a:ext cx="3974528"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retouching/editing</a:t>
            </a:r>
            <a:endParaRPr b="1"/>
          </a:p>
        </p:txBody>
      </p:sp>
      <p:sp>
        <p:nvSpPr>
          <p:cNvPr id="236" name="Google Shape;236;p3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Camera Raw</a:t>
            </a:r>
            <a:endParaRPr/>
          </a:p>
          <a:p>
            <a:pPr marL="457200" lvl="0" indent="-342900" algn="l" rtl="0">
              <a:spcBef>
                <a:spcPts val="0"/>
              </a:spcBef>
              <a:spcAft>
                <a:spcPts val="0"/>
              </a:spcAft>
              <a:buSzPts val="1800"/>
              <a:buChar char="-"/>
            </a:pPr>
            <a:r>
              <a:rPr lang="en"/>
              <a:t>Imperfections</a:t>
            </a:r>
            <a:endParaRPr/>
          </a:p>
          <a:p>
            <a:pPr marL="457200" lvl="0" indent="-342900" algn="l" rtl="0">
              <a:spcBef>
                <a:spcPts val="0"/>
              </a:spcBef>
              <a:spcAft>
                <a:spcPts val="0"/>
              </a:spcAft>
              <a:buSzPts val="1800"/>
              <a:buChar char="-"/>
            </a:pPr>
            <a:r>
              <a:rPr lang="en"/>
              <a:t>Background fixes</a:t>
            </a:r>
            <a:endParaRPr/>
          </a:p>
          <a:p>
            <a:pPr marL="457200" lvl="0" indent="-342900" algn="l" rtl="0">
              <a:spcBef>
                <a:spcPts val="0"/>
              </a:spcBef>
              <a:spcAft>
                <a:spcPts val="0"/>
              </a:spcAft>
              <a:buSzPts val="1800"/>
              <a:buChar char="-"/>
            </a:pPr>
            <a:r>
              <a:rPr lang="en"/>
              <a:t>Adjustment layers</a:t>
            </a:r>
            <a:endParaRPr/>
          </a:p>
          <a:p>
            <a:pPr marL="914400" lvl="1" indent="-317500" algn="l" rtl="0">
              <a:spcBef>
                <a:spcPts val="0"/>
              </a:spcBef>
              <a:spcAft>
                <a:spcPts val="0"/>
              </a:spcAft>
              <a:buSzPts val="1400"/>
              <a:buChar char="-"/>
            </a:pPr>
            <a:r>
              <a:rPr lang="en"/>
              <a:t>Brightness</a:t>
            </a:r>
            <a:endParaRPr/>
          </a:p>
          <a:p>
            <a:pPr marL="914400" lvl="1" indent="-317500" algn="l" rtl="0">
              <a:spcBef>
                <a:spcPts val="0"/>
              </a:spcBef>
              <a:spcAft>
                <a:spcPts val="0"/>
              </a:spcAft>
              <a:buSzPts val="1400"/>
              <a:buChar char="-"/>
            </a:pPr>
            <a:r>
              <a:rPr lang="en"/>
              <a:t>Curves</a:t>
            </a:r>
            <a:endParaRPr/>
          </a:p>
          <a:p>
            <a:pPr marL="914400" lvl="1" indent="-317500" algn="l" rtl="0">
              <a:spcBef>
                <a:spcPts val="0"/>
              </a:spcBef>
              <a:spcAft>
                <a:spcPts val="0"/>
              </a:spcAft>
              <a:buSzPts val="1400"/>
              <a:buChar char="-"/>
            </a:pPr>
            <a:r>
              <a:rPr lang="en"/>
              <a:t>Saturation/Hue</a:t>
            </a:r>
            <a:endParaRPr/>
          </a:p>
        </p:txBody>
      </p:sp>
      <p:pic>
        <p:nvPicPr>
          <p:cNvPr id="237" name="Google Shape;237;p36"/>
          <p:cNvPicPr preferRelativeResize="0"/>
          <p:nvPr/>
        </p:nvPicPr>
        <p:blipFill>
          <a:blip r:embed="rId3">
            <a:alphaModFix/>
          </a:blip>
          <a:stretch>
            <a:fillRect/>
          </a:stretch>
        </p:blipFill>
        <p:spPr>
          <a:xfrm>
            <a:off x="5464440" y="0"/>
            <a:ext cx="3679560" cy="5143496"/>
          </a:xfrm>
          <a:prstGeom prst="rect">
            <a:avLst/>
          </a:prstGeom>
          <a:noFill/>
          <a:ln>
            <a:noFill/>
          </a:ln>
        </p:spPr>
      </p:pic>
      <p:sp>
        <p:nvSpPr>
          <p:cNvPr id="238" name="Google Shape;238;p36"/>
          <p:cNvSpPr txBox="1"/>
          <p:nvPr/>
        </p:nvSpPr>
        <p:spPr>
          <a:xfrm>
            <a:off x="88260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Helen Ellison Dorion 2015</a:t>
            </a:r>
            <a:endParaRPr sz="1200"/>
          </a:p>
        </p:txBody>
      </p:sp>
      <p:pic>
        <p:nvPicPr>
          <p:cNvPr id="239" name="Google Shape;239;p36"/>
          <p:cNvPicPr preferRelativeResize="0"/>
          <p:nvPr/>
        </p:nvPicPr>
        <p:blipFill rotWithShape="1">
          <a:blip r:embed="rId4">
            <a:alphaModFix/>
          </a:blip>
          <a:srcRect t="12502" b="12495"/>
          <a:stretch/>
        </p:blipFill>
        <p:spPr>
          <a:xfrm>
            <a:off x="4572000" y="0"/>
            <a:ext cx="4572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questions?</a:t>
            </a:r>
            <a:endParaRPr b="1">
              <a:solidFill>
                <a:srgbClr val="FFFFFF"/>
              </a:solidFill>
            </a:endParaRPr>
          </a:p>
        </p:txBody>
      </p:sp>
      <p:pic>
        <p:nvPicPr>
          <p:cNvPr id="245" name="Google Shape;245;p37"/>
          <p:cNvPicPr preferRelativeResize="0"/>
          <p:nvPr/>
        </p:nvPicPr>
        <p:blipFill rotWithShape="1">
          <a:blip r:embed="rId3">
            <a:alphaModFix/>
          </a:blip>
          <a:srcRect l="10031" t="15549" b="8635"/>
          <a:stretch/>
        </p:blipFill>
        <p:spPr>
          <a:xfrm>
            <a:off x="4572000" y="0"/>
            <a:ext cx="4572002"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9"/>
        <p:cNvGrpSpPr/>
        <p:nvPr/>
      </p:nvGrpSpPr>
      <p:grpSpPr>
        <a:xfrm>
          <a:off x="0" y="0"/>
          <a:ext cx="0" cy="0"/>
          <a:chOff x="0" y="0"/>
          <a:chExt cx="0" cy="0"/>
        </a:xfrm>
      </p:grpSpPr>
      <p:sp>
        <p:nvSpPr>
          <p:cNvPr id="250" name="Google Shape;250;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thank you</a:t>
            </a:r>
            <a:endParaRPr b="1">
              <a:solidFill>
                <a:srgbClr val="FFFFFF"/>
              </a:solidFill>
            </a:endParaRPr>
          </a:p>
        </p:txBody>
      </p:sp>
      <p:pic>
        <p:nvPicPr>
          <p:cNvPr id="251" name="Google Shape;251;p38"/>
          <p:cNvPicPr preferRelativeResize="0"/>
          <p:nvPr/>
        </p:nvPicPr>
        <p:blipFill rotWithShape="1">
          <a:blip r:embed="rId3">
            <a:alphaModFix/>
          </a:blip>
          <a:srcRect t="20272" b="16456"/>
          <a:stretch/>
        </p:blipFill>
        <p:spPr>
          <a:xfrm>
            <a:off x="4572001" y="0"/>
            <a:ext cx="457200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What do you need to take a great photo?</a:t>
            </a:r>
            <a:endParaRPr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outline</a:t>
            </a:r>
            <a:endParaRPr b="1">
              <a:solidFill>
                <a:srgbClr val="FFFFFF"/>
              </a:solidFill>
            </a:endParaRPr>
          </a:p>
        </p:txBody>
      </p:sp>
      <p:sp>
        <p:nvSpPr>
          <p:cNvPr id="72" name="Google Shape;72;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Purpose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Equipment</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Pre-production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Production</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Post-production</a:t>
            </a:r>
            <a:endParaRPr>
              <a:solidFill>
                <a:srgbClr val="FFFFFF"/>
              </a:solidFill>
            </a:endParaRPr>
          </a:p>
        </p:txBody>
      </p:sp>
      <p:pic>
        <p:nvPicPr>
          <p:cNvPr id="73" name="Google Shape;73;p16"/>
          <p:cNvPicPr preferRelativeResize="0"/>
          <p:nvPr/>
        </p:nvPicPr>
        <p:blipFill>
          <a:blip r:embed="rId3">
            <a:alphaModFix/>
          </a:blip>
          <a:stretch>
            <a:fillRect/>
          </a:stretch>
        </p:blipFill>
        <p:spPr>
          <a:xfrm>
            <a:off x="5286363" y="0"/>
            <a:ext cx="3857625" cy="5143500"/>
          </a:xfrm>
          <a:prstGeom prst="rect">
            <a:avLst/>
          </a:prstGeom>
          <a:noFill/>
          <a:ln>
            <a:noFill/>
          </a:ln>
        </p:spPr>
      </p:pic>
      <p:sp>
        <p:nvSpPr>
          <p:cNvPr id="74" name="Google Shape;74;p16"/>
          <p:cNvSpPr txBox="1"/>
          <p:nvPr/>
        </p:nvSpPr>
        <p:spPr>
          <a:xfrm>
            <a:off x="1596975"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Criselda Lopez 2019</a:t>
            </a:r>
            <a:endParaRPr sz="12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purpose</a:t>
            </a:r>
            <a:endParaRPr b="1">
              <a:solidFill>
                <a:srgbClr val="FFFFFF"/>
              </a:solidFill>
            </a:endParaRPr>
          </a:p>
        </p:txBody>
      </p:sp>
      <p:sp>
        <p:nvSpPr>
          <p:cNvPr id="80" name="Google Shape;80;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Online sales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Print</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Grants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Social Media</a:t>
            </a:r>
            <a:endParaRPr>
              <a:solidFill>
                <a:srgbClr val="FFFFFF"/>
              </a:solidFill>
            </a:endParaRPr>
          </a:p>
        </p:txBody>
      </p:sp>
      <p:pic>
        <p:nvPicPr>
          <p:cNvPr id="81" name="Google Shape;81;p17"/>
          <p:cNvPicPr preferRelativeResize="0"/>
          <p:nvPr/>
        </p:nvPicPr>
        <p:blipFill>
          <a:blip r:embed="rId3">
            <a:alphaModFix/>
          </a:blip>
          <a:stretch>
            <a:fillRect/>
          </a:stretch>
        </p:blipFill>
        <p:spPr>
          <a:xfrm>
            <a:off x="5715844" y="0"/>
            <a:ext cx="3428163" cy="5143501"/>
          </a:xfrm>
          <a:prstGeom prst="rect">
            <a:avLst/>
          </a:prstGeom>
          <a:noFill/>
          <a:ln>
            <a:noFill/>
          </a:ln>
        </p:spPr>
      </p:pic>
      <p:sp>
        <p:nvSpPr>
          <p:cNvPr id="82" name="Google Shape;82;p17"/>
          <p:cNvSpPr txBox="1"/>
          <p:nvPr/>
        </p:nvSpPr>
        <p:spPr>
          <a:xfrm>
            <a:off x="202645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Helen Ellison Dorion 2017</a:t>
            </a:r>
            <a:endParaRPr sz="12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image specs</a:t>
            </a:r>
            <a:endParaRPr b="1"/>
          </a:p>
        </p:txBody>
      </p:sp>
      <p:sp>
        <p:nvSpPr>
          <p:cNvPr id="88" name="Google Shape;88;p18"/>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Size</a:t>
            </a:r>
            <a:endParaRPr/>
          </a:p>
          <a:p>
            <a:pPr marL="457200" lvl="0" indent="-342900" algn="l" rtl="0">
              <a:spcBef>
                <a:spcPts val="0"/>
              </a:spcBef>
              <a:spcAft>
                <a:spcPts val="0"/>
              </a:spcAft>
              <a:buSzPts val="1800"/>
              <a:buChar char="-"/>
            </a:pPr>
            <a:r>
              <a:rPr lang="en"/>
              <a:t>Resolution</a:t>
            </a:r>
            <a:endParaRPr/>
          </a:p>
          <a:p>
            <a:pPr marL="457200" lvl="0" indent="-342900" algn="l" rtl="0">
              <a:spcBef>
                <a:spcPts val="0"/>
              </a:spcBef>
              <a:spcAft>
                <a:spcPts val="0"/>
              </a:spcAft>
              <a:buSzPts val="1800"/>
              <a:buChar char="-"/>
            </a:pPr>
            <a:r>
              <a:rPr lang="en"/>
              <a:t>Format</a:t>
            </a:r>
            <a:endParaRPr/>
          </a:p>
        </p:txBody>
      </p:sp>
      <p:pic>
        <p:nvPicPr>
          <p:cNvPr id="89" name="Google Shape;89;p18"/>
          <p:cNvPicPr preferRelativeResize="0"/>
          <p:nvPr/>
        </p:nvPicPr>
        <p:blipFill>
          <a:blip r:embed="rId3">
            <a:alphaModFix/>
          </a:blip>
          <a:stretch>
            <a:fillRect/>
          </a:stretch>
        </p:blipFill>
        <p:spPr>
          <a:xfrm>
            <a:off x="4075975" y="0"/>
            <a:ext cx="5068025" cy="5143500"/>
          </a:xfrm>
          <a:prstGeom prst="rect">
            <a:avLst/>
          </a:prstGeom>
          <a:noFill/>
          <a:ln>
            <a:noFill/>
          </a:ln>
        </p:spPr>
      </p:pic>
      <p:sp>
        <p:nvSpPr>
          <p:cNvPr id="90" name="Google Shape;90;p18"/>
          <p:cNvSpPr txBox="1"/>
          <p:nvPr/>
        </p:nvSpPr>
        <p:spPr>
          <a:xfrm>
            <a:off x="0" y="4703625"/>
            <a:ext cx="40761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Jorge Calleja? Should’ve paid attention to the specs</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equipment</a:t>
            </a:r>
            <a:endParaRPr b="1">
              <a:solidFill>
                <a:srgbClr val="FFFFFF"/>
              </a:solidFill>
            </a:endParaRPr>
          </a:p>
        </p:txBody>
      </p:sp>
      <p:sp>
        <p:nvSpPr>
          <p:cNvPr id="96" name="Google Shape;9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Camera vs Phone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Lighting</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Stage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Accessories </a:t>
            </a:r>
            <a:endParaRPr>
              <a:solidFill>
                <a:srgbClr val="FFFFFF"/>
              </a:solidFill>
            </a:endParaRPr>
          </a:p>
        </p:txBody>
      </p:sp>
      <p:pic>
        <p:nvPicPr>
          <p:cNvPr id="97" name="Google Shape;97;p19"/>
          <p:cNvPicPr preferRelativeResize="0"/>
          <p:nvPr/>
        </p:nvPicPr>
        <p:blipFill rotWithShape="1">
          <a:blip r:embed="rId3">
            <a:alphaModFix/>
          </a:blip>
          <a:srcRect l="5555" r="5555"/>
          <a:stretch/>
        </p:blipFill>
        <p:spPr>
          <a:xfrm>
            <a:off x="4572000" y="0"/>
            <a:ext cx="4571997" cy="5143503"/>
          </a:xfrm>
          <a:prstGeom prst="rect">
            <a:avLst/>
          </a:prstGeom>
          <a:noFill/>
          <a:ln>
            <a:noFill/>
          </a:ln>
        </p:spPr>
      </p:pic>
      <p:sp>
        <p:nvSpPr>
          <p:cNvPr id="98" name="Google Shape;98;p19"/>
          <p:cNvSpPr txBox="1"/>
          <p:nvPr/>
        </p:nvSpPr>
        <p:spPr>
          <a:xfrm>
            <a:off x="88260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rgbClr val="FFFFFF"/>
                </a:solidFill>
              </a:rPr>
              <a:t>Haydee Alonso 2017</a:t>
            </a:r>
            <a:endParaRPr sz="12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camera vs phone</a:t>
            </a:r>
            <a:endParaRPr b="1"/>
          </a:p>
        </p:txBody>
      </p:sp>
      <p:sp>
        <p:nvSpPr>
          <p:cNvPr id="104" name="Google Shape;104;p20"/>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Price</a:t>
            </a:r>
            <a:endParaRPr/>
          </a:p>
          <a:p>
            <a:pPr marL="457200" lvl="0" indent="-342900" algn="l" rtl="0">
              <a:spcBef>
                <a:spcPts val="0"/>
              </a:spcBef>
              <a:spcAft>
                <a:spcPts val="0"/>
              </a:spcAft>
              <a:buSzPts val="1800"/>
              <a:buChar char="-"/>
            </a:pPr>
            <a:r>
              <a:rPr lang="en"/>
              <a:t>Availability</a:t>
            </a:r>
            <a:endParaRPr/>
          </a:p>
          <a:p>
            <a:pPr marL="457200" lvl="0" indent="-342900" algn="l" rtl="0">
              <a:spcBef>
                <a:spcPts val="0"/>
              </a:spcBef>
              <a:spcAft>
                <a:spcPts val="0"/>
              </a:spcAft>
              <a:buSzPts val="1800"/>
              <a:buChar char="-"/>
            </a:pPr>
            <a:r>
              <a:rPr lang="en"/>
              <a:t>Specialized tool</a:t>
            </a:r>
            <a:endParaRPr/>
          </a:p>
          <a:p>
            <a:pPr marL="457200" lvl="0" indent="-342900" algn="l" rtl="0">
              <a:spcBef>
                <a:spcPts val="0"/>
              </a:spcBef>
              <a:spcAft>
                <a:spcPts val="0"/>
              </a:spcAft>
              <a:buSzPts val="1800"/>
              <a:buChar char="-"/>
            </a:pPr>
            <a:r>
              <a:rPr lang="en"/>
              <a:t>Settings</a:t>
            </a:r>
            <a:endParaRPr/>
          </a:p>
          <a:p>
            <a:pPr marL="457200" lvl="0" indent="-342900" algn="l" rtl="0">
              <a:spcBef>
                <a:spcPts val="0"/>
              </a:spcBef>
              <a:spcAft>
                <a:spcPts val="0"/>
              </a:spcAft>
              <a:buSzPts val="1800"/>
              <a:buChar char="-"/>
            </a:pPr>
            <a:r>
              <a:rPr lang="en"/>
              <a:t>Quality</a:t>
            </a:r>
            <a:endParaRPr/>
          </a:p>
          <a:p>
            <a:pPr marL="457200" lvl="0" indent="-342900" algn="l" rtl="0">
              <a:spcBef>
                <a:spcPts val="0"/>
              </a:spcBef>
              <a:spcAft>
                <a:spcPts val="0"/>
              </a:spcAft>
              <a:buSzPts val="1800"/>
              <a:buChar char="-"/>
            </a:pPr>
            <a:r>
              <a:rPr lang="en"/>
              <a:t>Lenses</a:t>
            </a:r>
            <a:endParaRPr/>
          </a:p>
        </p:txBody>
      </p:sp>
      <p:pic>
        <p:nvPicPr>
          <p:cNvPr id="105" name="Google Shape;105;p20"/>
          <p:cNvPicPr preferRelativeResize="0"/>
          <p:nvPr/>
        </p:nvPicPr>
        <p:blipFill>
          <a:blip r:embed="rId3">
            <a:alphaModFix/>
          </a:blip>
          <a:stretch>
            <a:fillRect/>
          </a:stretch>
        </p:blipFill>
        <p:spPr>
          <a:xfrm>
            <a:off x="6841200" y="3416399"/>
            <a:ext cx="2302796" cy="1727097"/>
          </a:xfrm>
          <a:prstGeom prst="rect">
            <a:avLst/>
          </a:prstGeom>
          <a:noFill/>
          <a:ln>
            <a:noFill/>
          </a:ln>
        </p:spPr>
      </p:pic>
      <p:pic>
        <p:nvPicPr>
          <p:cNvPr id="106" name="Google Shape;106;p20"/>
          <p:cNvPicPr preferRelativeResize="0"/>
          <p:nvPr/>
        </p:nvPicPr>
        <p:blipFill>
          <a:blip r:embed="rId4">
            <a:alphaModFix/>
          </a:blip>
          <a:stretch>
            <a:fillRect/>
          </a:stretch>
        </p:blipFill>
        <p:spPr>
          <a:xfrm>
            <a:off x="4588182" y="0"/>
            <a:ext cx="4555815" cy="3416400"/>
          </a:xfrm>
          <a:prstGeom prst="rect">
            <a:avLst/>
          </a:prstGeom>
          <a:noFill/>
          <a:ln>
            <a:noFill/>
          </a:ln>
        </p:spPr>
      </p:pic>
      <p:sp>
        <p:nvSpPr>
          <p:cNvPr id="107" name="Google Shape;107;p20"/>
          <p:cNvSpPr txBox="1"/>
          <p:nvPr/>
        </p:nvSpPr>
        <p:spPr>
          <a:xfrm>
            <a:off x="1742625"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Nava 2020</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lighting</a:t>
            </a:r>
            <a:endParaRPr b="1"/>
          </a:p>
        </p:txBody>
      </p:sp>
      <p:sp>
        <p:nvSpPr>
          <p:cNvPr id="113" name="Google Shape;113;p21"/>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Lamps</a:t>
            </a:r>
            <a:endParaRPr/>
          </a:p>
          <a:p>
            <a:pPr marL="457200" lvl="0" indent="-342900" algn="l" rtl="0">
              <a:spcBef>
                <a:spcPts val="0"/>
              </a:spcBef>
              <a:spcAft>
                <a:spcPts val="0"/>
              </a:spcAft>
              <a:buSzPts val="1800"/>
              <a:buChar char="-"/>
            </a:pPr>
            <a:r>
              <a:rPr lang="en"/>
              <a:t>Bulbs</a:t>
            </a:r>
            <a:endParaRPr/>
          </a:p>
          <a:p>
            <a:pPr marL="457200" lvl="0" indent="-342900" algn="l" rtl="0">
              <a:spcBef>
                <a:spcPts val="0"/>
              </a:spcBef>
              <a:spcAft>
                <a:spcPts val="0"/>
              </a:spcAft>
              <a:buSzPts val="1800"/>
              <a:buChar char="-"/>
            </a:pPr>
            <a:r>
              <a:rPr lang="en"/>
              <a:t>Stands</a:t>
            </a:r>
            <a:endParaRPr/>
          </a:p>
          <a:p>
            <a:pPr marL="457200" lvl="0" indent="-342900" algn="l" rtl="0">
              <a:spcBef>
                <a:spcPts val="0"/>
              </a:spcBef>
              <a:spcAft>
                <a:spcPts val="0"/>
              </a:spcAft>
              <a:buSzPts val="1800"/>
              <a:buChar char="-"/>
            </a:pPr>
            <a:r>
              <a:rPr lang="en"/>
              <a:t>Power stripe</a:t>
            </a:r>
            <a:endParaRPr/>
          </a:p>
          <a:p>
            <a:pPr marL="457200" lvl="0" indent="-342900" algn="l" rtl="0">
              <a:spcBef>
                <a:spcPts val="0"/>
              </a:spcBef>
              <a:spcAft>
                <a:spcPts val="0"/>
              </a:spcAft>
              <a:buSzPts val="1800"/>
              <a:buChar char="-"/>
            </a:pPr>
            <a:r>
              <a:rPr lang="en"/>
              <a:t>Screens</a:t>
            </a:r>
            <a:endParaRPr/>
          </a:p>
        </p:txBody>
      </p:sp>
      <p:pic>
        <p:nvPicPr>
          <p:cNvPr id="114" name="Google Shape;114;p21"/>
          <p:cNvPicPr preferRelativeResize="0"/>
          <p:nvPr/>
        </p:nvPicPr>
        <p:blipFill>
          <a:blip r:embed="rId3">
            <a:alphaModFix/>
          </a:blip>
          <a:stretch>
            <a:fillRect/>
          </a:stretch>
        </p:blipFill>
        <p:spPr>
          <a:xfrm>
            <a:off x="4780600" y="390050"/>
            <a:ext cx="4363400" cy="4363400"/>
          </a:xfrm>
          <a:prstGeom prst="rect">
            <a:avLst/>
          </a:prstGeom>
          <a:noFill/>
          <a:ln>
            <a:noFill/>
          </a:ln>
        </p:spPr>
      </p:pic>
      <p:sp>
        <p:nvSpPr>
          <p:cNvPr id="115" name="Google Shape;115;p21"/>
          <p:cNvSpPr txBox="1"/>
          <p:nvPr/>
        </p:nvSpPr>
        <p:spPr>
          <a:xfrm>
            <a:off x="3089550" y="4703625"/>
            <a:ext cx="3689400" cy="430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t>Clamp Lamp </a:t>
            </a:r>
            <a:r>
              <a:rPr lang="en" sz="1200">
                <a:solidFill>
                  <a:schemeClr val="dk1"/>
                </a:solidFill>
              </a:rPr>
              <a:t>$15 or less at a garage sale </a:t>
            </a:r>
            <a:endParaRPr sz="12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3452</Words>
  <Application>Microsoft Macintosh PowerPoint</Application>
  <PresentationFormat>On-screen Show (16:9)</PresentationFormat>
  <Paragraphs>602</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Simple Light</vt:lpstr>
      <vt:lpstr>PowerPoint Presentation</vt:lpstr>
      <vt:lpstr>Jorge Calleja</vt:lpstr>
      <vt:lpstr>What do you need to take a great photo?</vt:lpstr>
      <vt:lpstr>outline</vt:lpstr>
      <vt:lpstr>purpose</vt:lpstr>
      <vt:lpstr>image specs</vt:lpstr>
      <vt:lpstr>equipment</vt:lpstr>
      <vt:lpstr>camera vs phone</vt:lpstr>
      <vt:lpstr>lighting</vt:lpstr>
      <vt:lpstr>stage</vt:lpstr>
      <vt:lpstr>accessories</vt:lpstr>
      <vt:lpstr>pre-production</vt:lpstr>
      <vt:lpstr>modeled vs object</vt:lpstr>
      <vt:lpstr>artificial vs natural light</vt:lpstr>
      <vt:lpstr>basic camera concepts</vt:lpstr>
      <vt:lpstr>piece prep</vt:lpstr>
      <vt:lpstr>production</vt:lpstr>
      <vt:lpstr>before pressing the button</vt:lpstr>
      <vt:lpstr>click away</vt:lpstr>
      <vt:lpstr>murphy's law</vt:lpstr>
      <vt:lpstr>post-production</vt:lpstr>
      <vt:lpstr>file management</vt:lpstr>
      <vt:lpstr>program</vt:lpstr>
      <vt:lpstr>retouching/editing</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Calleja, Jorge I</cp:lastModifiedBy>
  <cp:revision>4</cp:revision>
  <dcterms:modified xsi:type="dcterms:W3CDTF">2020-10-02T17:03:20Z</dcterms:modified>
</cp:coreProperties>
</file>